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301" r:id="rId44"/>
    <p:sldId id="302" r:id="rId45"/>
    <p:sldId id="303" r:id="rId46"/>
    <p:sldId id="304" r:id="rId47"/>
    <p:sldId id="305" r:id="rId48"/>
    <p:sldId id="306"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21" r:id="rId63"/>
    <p:sldId id="322" r:id="rId64"/>
    <p:sldId id="323" r:id="rId65"/>
    <p:sldId id="324" r:id="rId66"/>
    <p:sldId id="325" r:id="rId67"/>
    <p:sldId id="326" r:id="rId68"/>
    <p:sldId id="327" r:id="rId69"/>
    <p:sldId id="328" r:id="rId70"/>
    <p:sldId id="329" r:id="rId71"/>
    <p:sldId id="330" r:id="rId72"/>
    <p:sldId id="331" r:id="rId73"/>
    <p:sldId id="332" r:id="rId74"/>
    <p:sldId id="333" r:id="rId75"/>
    <p:sldId id="335" r:id="rId76"/>
    <p:sldId id="336" r:id="rId77"/>
    <p:sldId id="337" r:id="rId78"/>
    <p:sldId id="338" r:id="rId79"/>
    <p:sldId id="339"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 id="353" r:id="rId94"/>
    <p:sldId id="354" r:id="rId95"/>
    <p:sldId id="355" r:id="rId96"/>
    <p:sldId id="357" r:id="rId97"/>
    <p:sldId id="358" r:id="rId98"/>
    <p:sldId id="359" r:id="rId99"/>
    <p:sldId id="360" r:id="rId100"/>
    <p:sldId id="361" r:id="rId101"/>
    <p:sldId id="362" r:id="rId102"/>
    <p:sldId id="363" r:id="rId103"/>
    <p:sldId id="364" r:id="rId104"/>
    <p:sldId id="365" r:id="rId105"/>
    <p:sldId id="366" r:id="rId106"/>
    <p:sldId id="367" r:id="rId107"/>
    <p:sldId id="368" r:id="rId108"/>
    <p:sldId id="369" r:id="rId109"/>
    <p:sldId id="370" r:id="rId110"/>
    <p:sldId id="371" r:id="rId111"/>
    <p:sldId id="372" r:id="rId112"/>
    <p:sldId id="373" r:id="rId113"/>
    <p:sldId id="374" r:id="rId114"/>
    <p:sldId id="375" r:id="rId115"/>
  </p:sldIdLst>
  <p:sldSz cx="9144000" cy="5143500" type="screen16x9"/>
  <p:notesSz cx="6858000" cy="9144000"/>
  <p:embeddedFontLst>
    <p:embeddedFont>
      <p:font typeface="Roboto" panose="02000000000000000000" pitchFamily="2" charset="0"/>
      <p:regular r:id="rId117"/>
      <p:bold r:id="rId118"/>
      <p:italic r:id="rId119"/>
      <p:boldItalic r:id="rId120"/>
    </p:embeddedFont>
    <p:embeddedFont>
      <p:font typeface="Roboto Mono" pitchFamily="49" charset="0"/>
      <p:regular r:id="rId121"/>
      <p:bold r:id="rId122"/>
      <p:italic r:id="rId123"/>
      <p:boldItalic r:id="rId1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74"/>
  </p:normalViewPr>
  <p:slideViewPr>
    <p:cSldViewPr snapToGrid="0">
      <p:cViewPr varScale="1">
        <p:scale>
          <a:sx n="165" d="100"/>
          <a:sy n="165" d="100"/>
        </p:scale>
        <p:origin x="664"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7.fntdata"/><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font" Target="fonts/font2.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8.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font" Target="fonts/font3.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4.fntdata"/><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dfea72e522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dfea72e522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1dfea72e522_1_5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1dfea72e522_1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1dfea72e522_1_5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1dfea72e522_1_5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1dfea72e522_1_5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1dfea72e522_1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1dfea72e522_1_5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1dfea72e522_1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1dfea72e522_1_5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1dfea72e522_1_5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1dfea72e522_1_5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1dfea72e522_1_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1dfea72e522_1_6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1dfea72e522_1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dfea72e522_1_6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dfea72e522_1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1dfea72e522_1_6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1dfea72e522_1_6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1dfea72e522_1_6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1dfea72e522_1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dfea72e522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dfea72e522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1dfea72e522_1_6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1dfea72e522_1_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1dfea72e522_1_6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1dfea72e522_1_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1dfea72e522_1_5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1dfea72e522_1_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1dfea72e522_1_6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1dfea72e522_1_6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1dfea72e522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1dfea72e522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dfea72e522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dfea72e522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dfea72e522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dfea72e52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dfea72e522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dfea72e522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dfea72e522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dfea72e522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dfea72e522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dfea72e522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dfea72e522_0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dfea72e522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dfea72e522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dfea72e522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dfea72e522_0_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dfea72e522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dfea72e52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dfea72e52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dfea72e522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dfea72e522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dfea72e522_0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dfea72e52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dfea72e522_0_2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dfea72e522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dfea72e522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dfea72e522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dfea72e522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dfea72e522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dfea72e522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dfea72e522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dfea72e522_0_2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dfea72e522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dfea72e522_0_2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1dfea72e522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dfea72e522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dfea72e522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dfea72e522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dfea72e522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dfea72e522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dfea72e52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dfea72e522_0_2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dfea72e522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dfea72e522_0_2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dfea72e522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dfea72e522_0_3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dfea72e522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dfea72e522_0_3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1dfea72e522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dfea72e522_0_2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dfea72e522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dfea72e522_0_3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1dfea72e522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dfea72e522_0_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dfea72e522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dfea72e522_0_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1dfea72e522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dfea72e522_0_3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1dfea72e522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dfea72e522_0_3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dfea72e522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dfea72e522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dfea72e5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dfea72e522_0_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dfea72e522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dfea72e522_0_3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dfea72e522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dfea72e52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dfea72e52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dfea72e522_1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dfea72e522_1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dfea72e522_1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dfea72e522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dfea72e522_1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dfea72e522_1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dfea72e522_1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dfea72e522_1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dfea72e522_1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dfea72e522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dfea72e522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dfea72e522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dfea72e522_1_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dfea72e522_1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dfea72e522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dfea72e522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dfea72e522_1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dfea72e522_1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1dfea72e522_1_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1dfea72e522_1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1dfea72e522_1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1dfea72e522_1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dfea72e522_1_2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dfea72e522_1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1dfea72e522_1_2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dfea72e522_1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dfea72e522_1_2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dfea72e522_1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dfea72e522_1_3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1dfea72e522_1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dfea72e522_1_3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dfea72e522_1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1dfea72e522_1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1dfea72e522_1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dfea72e522_1_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dfea72e522_1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dfea72e522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dfea72e52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1dfea72e522_1_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1dfea72e522_1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1dfea72e522_1_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1dfea72e522_1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dfea72e522_1_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dfea72e522_1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dfea72e522_1_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dfea72e522_1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1dfea72e522_1_2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1dfea72e522_1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dfea72e522_1_2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1dfea72e522_1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1dfea72e522_1_3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1dfea72e522_1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dfea72e522_1_2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dfea72e522_1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1dfea72e522_1_3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1dfea72e522_1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1dfea72e522_1_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1dfea72e522_1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dfea72e522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dfea72e52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1dfea72e522_1_3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1dfea72e522_1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1dfea72e522_1_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1dfea72e522_1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1dfea72e522_1_3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1dfea72e522_1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dfea72e522_1_3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1dfea72e522_1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1dfea72e522_1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1dfea72e522_1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1dfea72e522_1_4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1dfea72e522_1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dfea72e522_1_4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1dfea72e522_1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1dfea72e522_1_4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1dfea72e522_1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1dfea72e522_1_4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1dfea72e522_1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dfea72e522_1_4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1dfea72e522_1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dfea72e522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dfea72e52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dfea72e522_1_4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dfea72e522_1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1dfea72e522_1_4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1dfea72e522_1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1dfea72e522_1_4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1dfea72e522_1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1dfea72e522_1_4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1dfea72e522_1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1dfea72e522_1_4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1dfea72e522_1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1dfea72e522_1_4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1dfea72e522_1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1dfea72e522_1_3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1dfea72e522_1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1dfea72e522_1_3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1dfea72e522_1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1dfea72e522_1_3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1dfea72e522_1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1dfea72e522_1_3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1dfea72e522_1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dfea72e522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dfea72e522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dfea72e522_1_3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dfea72e522_1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1dfea72e522_1_4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1dfea72e522_1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dfea72e522_1_4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1dfea72e522_1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dfea72e522_1_4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dfea72e522_1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1dfea72e522_1_5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1dfea72e522_1_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1dfea72e522_1_5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1dfea72e522_1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1dfea72e522_1_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1dfea72e522_1_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1dfea72e522_1_5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1dfea72e522_1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dfea72e522_1_5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1dfea72e522_1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1dfea72e522_1_5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1dfea72e522_1_5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hyperlink" Target="https://anywhere.com/request" TargetMode="External"/><Relationship Id="rId2" Type="http://schemas.openxmlformats.org/officeDocument/2006/relationships/notesSlide" Target="../notesSlides/notesSlide101.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hyperlink" Target="https://javascript.info/page"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hyperlink" Target="https://site.com/service.json" TargetMode="External"/><Relationship Id="rId2" Type="http://schemas.openxmlformats.org/officeDocument/2006/relationships/notesSlide" Target="../notesSlides/notesSlide108.xm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hyperlink" Target="https://javascript.info/page"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mi-ami.ru:8080/profile/account.html?gender=male&amp;age=13#comments"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ru"/>
              <a:t>Лекция 4</a:t>
            </a: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ru"/>
              <a:t>Углубленный Web</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HTTP - HyperText Transfer Protocol</a:t>
            </a:r>
            <a:endParaRPr/>
          </a:p>
        </p:txBody>
      </p:sp>
      <p:sp>
        <p:nvSpPr>
          <p:cNvPr id="110" name="Google Shape;110;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a:solidFill>
                  <a:schemeClr val="dk1"/>
                </a:solidFill>
              </a:rPr>
              <a:t>Основой HTTP является технология «клиент-сервер»: всегда есть клиент, который посылает запрос, и сервер который получает запрос и отдает нужный ответ.</a:t>
            </a:r>
            <a:endParaRPr>
              <a:solidFill>
                <a:schemeClr val="dk1"/>
              </a:solidFill>
            </a:endParaRPr>
          </a:p>
          <a:p>
            <a:pPr marL="0" lvl="0" indent="0" algn="l" rtl="0">
              <a:spcBef>
                <a:spcPts val="1200"/>
              </a:spcBef>
              <a:spcAft>
                <a:spcPts val="0"/>
              </a:spcAft>
              <a:buNone/>
            </a:pPr>
            <a:r>
              <a:rPr lang="ru">
                <a:solidFill>
                  <a:schemeClr val="dk1"/>
                </a:solidFill>
              </a:rPr>
              <a:t>Изначально использовался для передачи исключительно HTML, но вскоре был расширен при помощи MIME-типов.</a:t>
            </a:r>
            <a:endParaRPr>
              <a:solidFill>
                <a:schemeClr val="dk1"/>
              </a:solidFill>
            </a:endParaRPr>
          </a:p>
          <a:p>
            <a:pPr marL="0" lvl="0" indent="0" algn="l" rtl="0">
              <a:spcBef>
                <a:spcPts val="1200"/>
              </a:spcBef>
              <a:spcAft>
                <a:spcPts val="0"/>
              </a:spcAft>
              <a:buNone/>
            </a:pPr>
            <a:r>
              <a:rPr lang="ru">
                <a:solidFill>
                  <a:schemeClr val="dk1"/>
                </a:solidFill>
              </a:rPr>
              <a:t>Отсюда делаем вывод, что каждый запрос браузера за ресурсами - это HTTP-запрос.</a:t>
            </a:r>
            <a:endParaRPr>
              <a:solidFill>
                <a:schemeClr val="dk1"/>
              </a:solidFill>
            </a:endParaRPr>
          </a:p>
          <a:p>
            <a:pPr marL="0" lvl="0" indent="0" algn="l" rtl="0">
              <a:spcBef>
                <a:spcPts val="1200"/>
              </a:spcBef>
              <a:spcAft>
                <a:spcPts val="1200"/>
              </a:spcAft>
              <a:buNone/>
            </a:pP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1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CORS (простые запросы)</a:t>
            </a:r>
            <a:endParaRPr/>
          </a:p>
        </p:txBody>
      </p:sp>
      <p:pic>
        <p:nvPicPr>
          <p:cNvPr id="702" name="Google Shape;702;p118"/>
          <p:cNvPicPr preferRelativeResize="0"/>
          <p:nvPr/>
        </p:nvPicPr>
        <p:blipFill>
          <a:blip r:embed="rId3">
            <a:alphaModFix/>
          </a:blip>
          <a:stretch>
            <a:fillRect/>
          </a:stretch>
        </p:blipFill>
        <p:spPr>
          <a:xfrm>
            <a:off x="1601150" y="1017725"/>
            <a:ext cx="5941707" cy="382097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1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1. CORS (запрос сервиса)</a:t>
            </a:r>
            <a:endParaRPr/>
          </a:p>
        </p:txBody>
      </p:sp>
      <p:sp>
        <p:nvSpPr>
          <p:cNvPr id="708" name="Google Shape;708;p119"/>
          <p:cNvSpPr txBox="1">
            <a:spLocks noGrp="1"/>
          </p:cNvSpPr>
          <p:nvPr>
            <p:ph type="body" idx="1"/>
          </p:nvPr>
        </p:nvSpPr>
        <p:spPr>
          <a:xfrm>
            <a:off x="311700" y="1152475"/>
            <a:ext cx="80607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900"/>
              </a:spcAft>
              <a:buNone/>
            </a:pPr>
            <a:r>
              <a:rPr lang="ru">
                <a:solidFill>
                  <a:schemeClr val="dk1"/>
                </a:solidFill>
              </a:rPr>
              <a:t>Например, мы запрашиваем </a:t>
            </a:r>
            <a:r>
              <a:rPr lang="ru" u="sng">
                <a:solidFill>
                  <a:schemeClr val="hlink"/>
                </a:solidFill>
                <a:hlinkClick r:id="rId3"/>
              </a:rPr>
              <a:t>https://anywhere.com/request</a:t>
            </a:r>
            <a:r>
              <a:rPr lang="ru">
                <a:solidFill>
                  <a:schemeClr val="dk1"/>
                </a:solidFill>
              </a:rPr>
              <a:t> со страницы </a:t>
            </a:r>
            <a:r>
              <a:rPr lang="ru" u="sng">
                <a:solidFill>
                  <a:schemeClr val="hlink"/>
                </a:solidFill>
                <a:hlinkClick r:id="rId4"/>
              </a:rPr>
              <a:t>https://javascript.info/page</a:t>
            </a:r>
            <a:r>
              <a:rPr lang="ru">
                <a:solidFill>
                  <a:schemeClr val="dk1"/>
                </a:solidFill>
              </a:rPr>
              <a:t> </a:t>
            </a:r>
            <a:endParaRPr>
              <a:solidFill>
                <a:schemeClr val="dk1"/>
              </a:solidFill>
            </a:endParaRPr>
          </a:p>
        </p:txBody>
      </p:sp>
      <p:pic>
        <p:nvPicPr>
          <p:cNvPr id="709" name="Google Shape;709;p119"/>
          <p:cNvPicPr preferRelativeResize="0"/>
          <p:nvPr/>
        </p:nvPicPr>
        <p:blipFill>
          <a:blip r:embed="rId5">
            <a:alphaModFix/>
          </a:blip>
          <a:stretch>
            <a:fillRect/>
          </a:stretch>
        </p:blipFill>
        <p:spPr>
          <a:xfrm>
            <a:off x="1076325" y="2200275"/>
            <a:ext cx="6991350" cy="20574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1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2. CORS (ответ сервиса)</a:t>
            </a:r>
            <a:endParaRPr/>
          </a:p>
        </p:txBody>
      </p:sp>
      <p:pic>
        <p:nvPicPr>
          <p:cNvPr id="715" name="Google Shape;715;p120"/>
          <p:cNvPicPr preferRelativeResize="0"/>
          <p:nvPr/>
        </p:nvPicPr>
        <p:blipFill>
          <a:blip r:embed="rId3">
            <a:alphaModFix/>
          </a:blip>
          <a:stretch>
            <a:fillRect/>
          </a:stretch>
        </p:blipFill>
        <p:spPr>
          <a:xfrm>
            <a:off x="785812" y="1837624"/>
            <a:ext cx="7572376" cy="146825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1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CORS (непростые запросы)</a:t>
            </a:r>
            <a:endParaRPr/>
          </a:p>
        </p:txBody>
      </p:sp>
      <p:sp>
        <p:nvSpPr>
          <p:cNvPr id="721" name="Google Shape;721;p121"/>
          <p:cNvSpPr txBox="1">
            <a:spLocks noGrp="1"/>
          </p:cNvSpPr>
          <p:nvPr>
            <p:ph type="body" idx="1"/>
          </p:nvPr>
        </p:nvSpPr>
        <p:spPr>
          <a:xfrm>
            <a:off x="311700" y="1152475"/>
            <a:ext cx="80607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800"/>
              </a:spcAft>
              <a:buNone/>
            </a:pPr>
            <a:r>
              <a:rPr lang="ru">
                <a:solidFill>
                  <a:schemeClr val="dk1"/>
                </a:solidFill>
              </a:rPr>
              <a:t>Остальные запросы считаются непростыми. При их отправке нужно понять согласен ли сервер на обработку таких запросов. Эти запросы всегда отсылаются со специальным заголовком Origin.</a:t>
            </a:r>
            <a:endParaRPr>
              <a:solidFill>
                <a:schemeClr val="dk1"/>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1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CORS (непростые запросы)</a:t>
            </a:r>
            <a:endParaRPr/>
          </a:p>
        </p:txBody>
      </p:sp>
      <p:sp>
        <p:nvSpPr>
          <p:cNvPr id="727" name="Google Shape;727;p122"/>
          <p:cNvSpPr txBox="1">
            <a:spLocks noGrp="1"/>
          </p:cNvSpPr>
          <p:nvPr>
            <p:ph type="body" idx="1"/>
          </p:nvPr>
        </p:nvSpPr>
        <p:spPr>
          <a:xfrm>
            <a:off x="311700" y="1152475"/>
            <a:ext cx="80607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ru">
                <a:solidFill>
                  <a:schemeClr val="dk1"/>
                </a:solidFill>
              </a:rPr>
              <a:t>При отправке непростого запроса, браузер сделает на самом деле два HTTP-запроса.</a:t>
            </a:r>
            <a:endParaRPr>
              <a:solidFill>
                <a:schemeClr val="dk1"/>
              </a:solidFill>
            </a:endParaRPr>
          </a:p>
          <a:p>
            <a:pPr marL="457200" lvl="0" indent="-342900" algn="l" rtl="0">
              <a:spcBef>
                <a:spcPts val="1800"/>
              </a:spcBef>
              <a:spcAft>
                <a:spcPts val="0"/>
              </a:spcAft>
              <a:buClr>
                <a:schemeClr val="dk1"/>
              </a:buClr>
              <a:buSzPts val="1800"/>
              <a:buChar char="●"/>
            </a:pPr>
            <a:r>
              <a:rPr lang="ru">
                <a:solidFill>
                  <a:schemeClr val="dk1"/>
                </a:solidFill>
              </a:rPr>
              <a:t>«Предзапрос» (английский термин «preflight») OPTIONS. Содержит название желаемого метода в заголовке </a:t>
            </a:r>
            <a:r>
              <a:rPr lang="ru" b="1">
                <a:solidFill>
                  <a:schemeClr val="dk1"/>
                </a:solidFill>
              </a:rPr>
              <a:t>Access-Control-Request-Method</a:t>
            </a:r>
            <a:r>
              <a:rPr lang="ru">
                <a:solidFill>
                  <a:schemeClr val="dk1"/>
                </a:solidFill>
              </a:rPr>
              <a:t>, а если добавлены особые заголовки, то и их тоже — в </a:t>
            </a:r>
            <a:r>
              <a:rPr lang="ru" b="1">
                <a:solidFill>
                  <a:schemeClr val="dk1"/>
                </a:solidFill>
              </a:rPr>
              <a:t>Access-Control-Request-Headers</a:t>
            </a:r>
            <a:r>
              <a:rPr lang="ru">
                <a:solidFill>
                  <a:schemeClr val="dk1"/>
                </a:solidFill>
              </a:rPr>
              <a:t>.</a:t>
            </a:r>
            <a:endParaRPr>
              <a:solidFill>
                <a:schemeClr val="dk1"/>
              </a:solidFill>
            </a:endParaRPr>
          </a:p>
          <a:p>
            <a:pPr marL="457200" lvl="0" indent="-342900" algn="l" rtl="0">
              <a:spcBef>
                <a:spcPts val="0"/>
              </a:spcBef>
              <a:spcAft>
                <a:spcPts val="0"/>
              </a:spcAft>
              <a:buClr>
                <a:schemeClr val="dk1"/>
              </a:buClr>
              <a:buSzPts val="1800"/>
              <a:buChar char="●"/>
            </a:pPr>
            <a:r>
              <a:rPr lang="ru">
                <a:solidFill>
                  <a:schemeClr val="dk1"/>
                </a:solidFill>
              </a:rPr>
              <a:t>Основной HTTP-запрос с заголовком Origin</a:t>
            </a:r>
            <a:endParaRPr>
              <a:solidFill>
                <a:schemeClr val="dk1"/>
              </a:solidFill>
            </a:endParaRPr>
          </a:p>
          <a:p>
            <a:pPr marL="0" lvl="0" indent="0" algn="l" rtl="0">
              <a:spcBef>
                <a:spcPts val="1800"/>
              </a:spcBef>
              <a:spcAft>
                <a:spcPts val="1800"/>
              </a:spcAft>
              <a:buNone/>
            </a:pPr>
            <a:endParaRPr>
              <a:solidFill>
                <a:schemeClr val="dk1"/>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1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CORS (OPTIONS запрос)</a:t>
            </a:r>
            <a:endParaRPr/>
          </a:p>
        </p:txBody>
      </p:sp>
      <p:sp>
        <p:nvSpPr>
          <p:cNvPr id="733" name="Google Shape;733;p123"/>
          <p:cNvSpPr txBox="1">
            <a:spLocks noGrp="1"/>
          </p:cNvSpPr>
          <p:nvPr>
            <p:ph type="body" idx="1"/>
          </p:nvPr>
        </p:nvSpPr>
        <p:spPr>
          <a:xfrm>
            <a:off x="311700" y="1152475"/>
            <a:ext cx="80607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a:solidFill>
                  <a:schemeClr val="dk1"/>
                </a:solidFill>
              </a:rPr>
              <a:t>Предварительный запрос использует метод OPTIONS, который содержит 3 заголовка</a:t>
            </a:r>
            <a:endParaRPr>
              <a:solidFill>
                <a:schemeClr val="dk1"/>
              </a:solidFill>
            </a:endParaRPr>
          </a:p>
          <a:p>
            <a:pPr marL="457200" lvl="0" indent="-342900" algn="l" rtl="0">
              <a:spcBef>
                <a:spcPts val="1800"/>
              </a:spcBef>
              <a:spcAft>
                <a:spcPts val="0"/>
              </a:spcAft>
              <a:buClr>
                <a:schemeClr val="dk1"/>
              </a:buClr>
              <a:buSzPts val="1800"/>
              <a:buChar char="●"/>
            </a:pPr>
            <a:r>
              <a:rPr lang="ru">
                <a:solidFill>
                  <a:schemeClr val="dk1"/>
                </a:solidFill>
              </a:rPr>
              <a:t>Origin - содержит домен источника</a:t>
            </a:r>
            <a:endParaRPr>
              <a:solidFill>
                <a:schemeClr val="dk1"/>
              </a:solidFill>
            </a:endParaRPr>
          </a:p>
          <a:p>
            <a:pPr marL="457200" lvl="0" indent="-342900" algn="l" rtl="0">
              <a:spcBef>
                <a:spcPts val="0"/>
              </a:spcBef>
              <a:spcAft>
                <a:spcPts val="0"/>
              </a:spcAft>
              <a:buClr>
                <a:schemeClr val="dk1"/>
              </a:buClr>
              <a:buSzPts val="1800"/>
              <a:buChar char="●"/>
            </a:pPr>
            <a:r>
              <a:rPr lang="ru">
                <a:solidFill>
                  <a:schemeClr val="dk1"/>
                </a:solidFill>
              </a:rPr>
              <a:t>Access-Control-Request-Method - содержит HTTP метод запроса</a:t>
            </a:r>
            <a:endParaRPr>
              <a:solidFill>
                <a:schemeClr val="dk1"/>
              </a:solidFill>
            </a:endParaRPr>
          </a:p>
          <a:p>
            <a:pPr marL="457200" lvl="0" indent="-342900" algn="l" rtl="0">
              <a:spcBef>
                <a:spcPts val="0"/>
              </a:spcBef>
              <a:spcAft>
                <a:spcPts val="0"/>
              </a:spcAft>
              <a:buClr>
                <a:schemeClr val="dk1"/>
              </a:buClr>
              <a:buSzPts val="1800"/>
              <a:buChar char="●"/>
            </a:pPr>
            <a:r>
              <a:rPr lang="ru">
                <a:solidFill>
                  <a:schemeClr val="dk1"/>
                </a:solidFill>
              </a:rPr>
              <a:t>Access-Control-Request-Headers - содержит список HTTP заголовков запроса</a:t>
            </a:r>
            <a:endParaRPr>
              <a:solidFill>
                <a:schemeClr val="dk1"/>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1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CORS (OPTIONS запрос)</a:t>
            </a:r>
            <a:endParaRPr/>
          </a:p>
        </p:txBody>
      </p:sp>
      <p:sp>
        <p:nvSpPr>
          <p:cNvPr id="739" name="Google Shape;739;p124"/>
          <p:cNvSpPr txBox="1">
            <a:spLocks noGrp="1"/>
          </p:cNvSpPr>
          <p:nvPr>
            <p:ph type="body" idx="1"/>
          </p:nvPr>
        </p:nvSpPr>
        <p:spPr>
          <a:xfrm>
            <a:off x="311700" y="1152475"/>
            <a:ext cx="80607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a:solidFill>
                  <a:schemeClr val="dk1"/>
                </a:solidFill>
              </a:rPr>
              <a:t>Если сервер согласен принять запрос, то он должен ответить 3 заголовками</a:t>
            </a:r>
            <a:endParaRPr>
              <a:solidFill>
                <a:schemeClr val="dk1"/>
              </a:solidFill>
            </a:endParaRPr>
          </a:p>
          <a:p>
            <a:pPr marL="457200" lvl="0" indent="-342900" algn="l" rtl="0">
              <a:spcBef>
                <a:spcPts val="1800"/>
              </a:spcBef>
              <a:spcAft>
                <a:spcPts val="0"/>
              </a:spcAft>
              <a:buClr>
                <a:schemeClr val="dk1"/>
              </a:buClr>
              <a:buSzPts val="1800"/>
              <a:buChar char="●"/>
            </a:pPr>
            <a:r>
              <a:rPr lang="ru">
                <a:solidFill>
                  <a:schemeClr val="dk1"/>
                </a:solidFill>
              </a:rPr>
              <a:t>Access-Control-Allow-Origin - список разрешенных источников</a:t>
            </a:r>
            <a:endParaRPr>
              <a:solidFill>
                <a:schemeClr val="dk1"/>
              </a:solidFill>
            </a:endParaRPr>
          </a:p>
          <a:p>
            <a:pPr marL="457200" lvl="0" indent="-342900" algn="l" rtl="0">
              <a:spcBef>
                <a:spcPts val="0"/>
              </a:spcBef>
              <a:spcAft>
                <a:spcPts val="0"/>
              </a:spcAft>
              <a:buClr>
                <a:schemeClr val="dk1"/>
              </a:buClr>
              <a:buSzPts val="1800"/>
              <a:buChar char="●"/>
            </a:pPr>
            <a:r>
              <a:rPr lang="ru">
                <a:solidFill>
                  <a:schemeClr val="dk1"/>
                </a:solidFill>
              </a:rPr>
              <a:t>Access-Control-Allow-Method - содержит список разрешенных методов</a:t>
            </a:r>
            <a:endParaRPr>
              <a:solidFill>
                <a:schemeClr val="dk1"/>
              </a:solidFill>
            </a:endParaRPr>
          </a:p>
          <a:p>
            <a:pPr marL="457200" lvl="0" indent="-342900" algn="l" rtl="0">
              <a:spcBef>
                <a:spcPts val="0"/>
              </a:spcBef>
              <a:spcAft>
                <a:spcPts val="0"/>
              </a:spcAft>
              <a:buClr>
                <a:schemeClr val="dk1"/>
              </a:buClr>
              <a:buSzPts val="1800"/>
              <a:buChar char="●"/>
            </a:pPr>
            <a:r>
              <a:rPr lang="ru">
                <a:solidFill>
                  <a:schemeClr val="dk1"/>
                </a:solidFill>
              </a:rPr>
              <a:t>Access-Control-Allow-Headers - содержит список разрешенных заголовков</a:t>
            </a:r>
            <a:endParaRPr>
              <a:solidFill>
                <a:schemeClr val="dk1"/>
              </a:solidFill>
            </a:endParaRPr>
          </a:p>
          <a:p>
            <a:pPr marL="457200" lvl="0" indent="-342900" algn="l" rtl="0">
              <a:spcBef>
                <a:spcPts val="0"/>
              </a:spcBef>
              <a:spcAft>
                <a:spcPts val="0"/>
              </a:spcAft>
              <a:buClr>
                <a:schemeClr val="dk1"/>
              </a:buClr>
              <a:buSzPts val="1800"/>
              <a:buChar char="●"/>
            </a:pPr>
            <a:r>
              <a:rPr lang="ru">
                <a:solidFill>
                  <a:schemeClr val="dk1"/>
                </a:solidFill>
              </a:rPr>
              <a:t>Access-Control-Max-Age - указывает количество секунд, на которое можно кешировать решение</a:t>
            </a:r>
            <a:endParaRPr>
              <a:solidFill>
                <a:schemeClr val="dk1"/>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1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CORS (непростые запросы)</a:t>
            </a:r>
            <a:endParaRPr/>
          </a:p>
        </p:txBody>
      </p:sp>
      <p:pic>
        <p:nvPicPr>
          <p:cNvPr id="745" name="Google Shape;745;p125"/>
          <p:cNvPicPr preferRelativeResize="0"/>
          <p:nvPr/>
        </p:nvPicPr>
        <p:blipFill>
          <a:blip r:embed="rId3">
            <a:alphaModFix/>
          </a:blip>
          <a:stretch>
            <a:fillRect/>
          </a:stretch>
        </p:blipFill>
        <p:spPr>
          <a:xfrm>
            <a:off x="2549500" y="1017725"/>
            <a:ext cx="4045005" cy="3820974"/>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1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1. CORS (предзапрос сервиса)</a:t>
            </a:r>
            <a:endParaRPr/>
          </a:p>
        </p:txBody>
      </p:sp>
      <p:sp>
        <p:nvSpPr>
          <p:cNvPr id="751" name="Google Shape;751;p126"/>
          <p:cNvSpPr txBox="1">
            <a:spLocks noGrp="1"/>
          </p:cNvSpPr>
          <p:nvPr>
            <p:ph type="body" idx="1"/>
          </p:nvPr>
        </p:nvSpPr>
        <p:spPr>
          <a:xfrm>
            <a:off x="311700" y="1152475"/>
            <a:ext cx="80607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900"/>
              </a:spcAft>
              <a:buNone/>
            </a:pPr>
            <a:r>
              <a:rPr lang="ru">
                <a:solidFill>
                  <a:schemeClr val="dk1"/>
                </a:solidFill>
              </a:rPr>
              <a:t>Например, мы запрашиваем </a:t>
            </a:r>
            <a:r>
              <a:rPr lang="ru" u="sng">
                <a:solidFill>
                  <a:schemeClr val="hlink"/>
                </a:solidFill>
                <a:hlinkClick r:id="rId3"/>
              </a:rPr>
              <a:t>https://site.com/service.json</a:t>
            </a:r>
            <a:r>
              <a:rPr lang="ru">
                <a:solidFill>
                  <a:schemeClr val="dk1"/>
                </a:solidFill>
              </a:rPr>
              <a:t> со страницы </a:t>
            </a:r>
            <a:r>
              <a:rPr lang="ru" u="sng">
                <a:solidFill>
                  <a:schemeClr val="hlink"/>
                </a:solidFill>
                <a:hlinkClick r:id="rId4"/>
              </a:rPr>
              <a:t>https://javascript.info/page</a:t>
            </a:r>
            <a:r>
              <a:rPr lang="ru">
                <a:solidFill>
                  <a:schemeClr val="dk1"/>
                </a:solidFill>
              </a:rPr>
              <a:t> c методом PATCH и заголовками Content-Type и API-Key</a:t>
            </a:r>
            <a:endParaRPr>
              <a:solidFill>
                <a:schemeClr val="dk1"/>
              </a:solidFill>
            </a:endParaRPr>
          </a:p>
        </p:txBody>
      </p:sp>
      <p:pic>
        <p:nvPicPr>
          <p:cNvPr id="752" name="Google Shape;752;p126"/>
          <p:cNvPicPr preferRelativeResize="0"/>
          <p:nvPr/>
        </p:nvPicPr>
        <p:blipFill>
          <a:blip r:embed="rId5">
            <a:alphaModFix/>
          </a:blip>
          <a:stretch>
            <a:fillRect/>
          </a:stretch>
        </p:blipFill>
        <p:spPr>
          <a:xfrm>
            <a:off x="723900" y="2314575"/>
            <a:ext cx="7980125" cy="216337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1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2. CORS (ответ сервиса на предзапрос)</a:t>
            </a:r>
            <a:endParaRPr/>
          </a:p>
        </p:txBody>
      </p:sp>
      <p:pic>
        <p:nvPicPr>
          <p:cNvPr id="758" name="Google Shape;758;p127"/>
          <p:cNvPicPr preferRelativeResize="0"/>
          <p:nvPr/>
        </p:nvPicPr>
        <p:blipFill>
          <a:blip r:embed="rId3">
            <a:alphaModFix/>
          </a:blip>
          <a:stretch>
            <a:fillRect/>
          </a:stretch>
        </p:blipFill>
        <p:spPr>
          <a:xfrm>
            <a:off x="152400" y="1989275"/>
            <a:ext cx="8839202" cy="161198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Структура HTTP-запроса</a:t>
            </a:r>
            <a:endParaRPr/>
          </a:p>
        </p:txBody>
      </p:sp>
      <p:sp>
        <p:nvSpPr>
          <p:cNvPr id="116" name="Google Shape;116;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a:solidFill>
                  <a:schemeClr val="dk1"/>
                </a:solidFill>
              </a:rPr>
              <a:t>Каждое HTTP-сообщение состоит:</a:t>
            </a:r>
            <a:endParaRPr>
              <a:solidFill>
                <a:schemeClr val="dk1"/>
              </a:solidFill>
            </a:endParaRPr>
          </a:p>
          <a:p>
            <a:pPr marL="457200" lvl="0" indent="-342900" algn="l" rtl="0">
              <a:spcBef>
                <a:spcPts val="1200"/>
              </a:spcBef>
              <a:spcAft>
                <a:spcPts val="0"/>
              </a:spcAft>
              <a:buClr>
                <a:schemeClr val="dk1"/>
              </a:buClr>
              <a:buSzPts val="1800"/>
              <a:buChar char="●"/>
            </a:pPr>
            <a:r>
              <a:rPr lang="ru">
                <a:solidFill>
                  <a:schemeClr val="dk1"/>
                </a:solidFill>
              </a:rPr>
              <a:t>метод (GET, POST, PUT, DELETE и тд);</a:t>
            </a:r>
            <a:endParaRPr>
              <a:solidFill>
                <a:schemeClr val="dk1"/>
              </a:solidFill>
            </a:endParaRPr>
          </a:p>
          <a:p>
            <a:pPr marL="457200" lvl="0" indent="-342900" algn="l" rtl="0">
              <a:spcBef>
                <a:spcPts val="0"/>
              </a:spcBef>
              <a:spcAft>
                <a:spcPts val="0"/>
              </a:spcAft>
              <a:buClr>
                <a:schemeClr val="dk1"/>
              </a:buClr>
              <a:buSzPts val="1800"/>
              <a:buChar char="●"/>
            </a:pPr>
            <a:r>
              <a:rPr lang="ru">
                <a:solidFill>
                  <a:schemeClr val="dk1"/>
                </a:solidFill>
              </a:rPr>
              <a:t>URL запроса (адрес ресурса);</a:t>
            </a:r>
            <a:endParaRPr>
              <a:solidFill>
                <a:schemeClr val="dk1"/>
              </a:solidFill>
            </a:endParaRPr>
          </a:p>
          <a:p>
            <a:pPr marL="457200" lvl="0" indent="-342900" algn="l" rtl="0">
              <a:spcBef>
                <a:spcPts val="0"/>
              </a:spcBef>
              <a:spcAft>
                <a:spcPts val="0"/>
              </a:spcAft>
              <a:buClr>
                <a:schemeClr val="dk1"/>
              </a:buClr>
              <a:buSzPts val="1800"/>
              <a:buChar char="●"/>
            </a:pPr>
            <a:r>
              <a:rPr lang="ru">
                <a:solidFill>
                  <a:schemeClr val="dk1"/>
                </a:solidFill>
              </a:rPr>
              <a:t>заголовки - характеризуют тело сообщения, параметры передачи и прочие сведения;</a:t>
            </a:r>
            <a:endParaRPr>
              <a:solidFill>
                <a:schemeClr val="dk1"/>
              </a:solidFill>
            </a:endParaRPr>
          </a:p>
          <a:p>
            <a:pPr marL="457200" lvl="0" indent="-342900" algn="l" rtl="0">
              <a:spcBef>
                <a:spcPts val="0"/>
              </a:spcBef>
              <a:spcAft>
                <a:spcPts val="0"/>
              </a:spcAft>
              <a:buClr>
                <a:schemeClr val="dk1"/>
              </a:buClr>
              <a:buSzPts val="1800"/>
              <a:buChar char="●"/>
            </a:pPr>
            <a:r>
              <a:rPr lang="ru">
                <a:solidFill>
                  <a:schemeClr val="dk1"/>
                </a:solidFill>
              </a:rPr>
              <a:t>тело - может отсутствовать.</a:t>
            </a:r>
            <a:endParaRPr>
              <a:solidFill>
                <a:schemeClr val="dk1"/>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1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3. CORS (запрос сервиса)</a:t>
            </a:r>
            <a:endParaRPr/>
          </a:p>
        </p:txBody>
      </p:sp>
      <p:pic>
        <p:nvPicPr>
          <p:cNvPr id="764" name="Google Shape;764;p128"/>
          <p:cNvPicPr preferRelativeResize="0"/>
          <p:nvPr/>
        </p:nvPicPr>
        <p:blipFill>
          <a:blip r:embed="rId3">
            <a:alphaModFix/>
          </a:blip>
          <a:stretch>
            <a:fillRect/>
          </a:stretch>
        </p:blipFill>
        <p:spPr>
          <a:xfrm>
            <a:off x="1076325" y="1408250"/>
            <a:ext cx="6991350" cy="287655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1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4. CORS (ответ сервиса)</a:t>
            </a:r>
            <a:endParaRPr/>
          </a:p>
        </p:txBody>
      </p:sp>
      <p:pic>
        <p:nvPicPr>
          <p:cNvPr id="770" name="Google Shape;770;p129"/>
          <p:cNvPicPr preferRelativeResize="0"/>
          <p:nvPr/>
        </p:nvPicPr>
        <p:blipFill>
          <a:blip r:embed="rId3">
            <a:alphaModFix/>
          </a:blip>
          <a:stretch>
            <a:fillRect/>
          </a:stretch>
        </p:blipFill>
        <p:spPr>
          <a:xfrm>
            <a:off x="152400" y="2141675"/>
            <a:ext cx="8839200" cy="1713884"/>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1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CORS (дополнительные заголовки)</a:t>
            </a:r>
            <a:endParaRPr/>
          </a:p>
        </p:txBody>
      </p:sp>
      <p:pic>
        <p:nvPicPr>
          <p:cNvPr id="776" name="Google Shape;776;p130"/>
          <p:cNvPicPr preferRelativeResize="0"/>
          <p:nvPr/>
        </p:nvPicPr>
        <p:blipFill>
          <a:blip r:embed="rId3">
            <a:alphaModFix/>
          </a:blip>
          <a:stretch>
            <a:fillRect/>
          </a:stretch>
        </p:blipFill>
        <p:spPr>
          <a:xfrm>
            <a:off x="723900" y="1673625"/>
            <a:ext cx="7696200" cy="179625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1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CORS (данные авторизации)</a:t>
            </a:r>
            <a:endParaRPr/>
          </a:p>
        </p:txBody>
      </p:sp>
      <p:pic>
        <p:nvPicPr>
          <p:cNvPr id="782" name="Google Shape;782;p131"/>
          <p:cNvPicPr preferRelativeResize="0"/>
          <p:nvPr/>
        </p:nvPicPr>
        <p:blipFill>
          <a:blip r:embed="rId3">
            <a:alphaModFix/>
          </a:blip>
          <a:stretch>
            <a:fillRect/>
          </a:stretch>
        </p:blipFill>
        <p:spPr>
          <a:xfrm>
            <a:off x="433388" y="1605825"/>
            <a:ext cx="8277226" cy="193185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132"/>
          <p:cNvSpPr txBox="1">
            <a:spLocks noGrp="1"/>
          </p:cNvSpPr>
          <p:nvPr>
            <p:ph type="body" idx="1"/>
          </p:nvPr>
        </p:nvSpPr>
        <p:spPr>
          <a:xfrm>
            <a:off x="1504950" y="1869300"/>
            <a:ext cx="6134100" cy="1404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ru" sz="3600">
                <a:solidFill>
                  <a:schemeClr val="dk1"/>
                </a:solidFill>
              </a:rPr>
              <a:t>Как еще можно решить проблему корсов?</a:t>
            </a:r>
            <a:endParaRPr sz="36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Структура HTTP-ответа</a:t>
            </a:r>
            <a:endParaRPr/>
          </a:p>
        </p:txBody>
      </p:sp>
      <p:sp>
        <p:nvSpPr>
          <p:cNvPr id="122" name="Google Shape;122;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a:solidFill>
                  <a:schemeClr val="dk1"/>
                </a:solidFill>
              </a:rPr>
              <a:t>Ответ как правило состоит также из </a:t>
            </a:r>
            <a:r>
              <a:rPr lang="ru" u="sng">
                <a:solidFill>
                  <a:schemeClr val="dk1"/>
                </a:solidFill>
              </a:rPr>
              <a:t>тела</a:t>
            </a:r>
            <a:r>
              <a:rPr lang="ru">
                <a:solidFill>
                  <a:schemeClr val="dk1"/>
                </a:solidFill>
              </a:rPr>
              <a:t> и </a:t>
            </a:r>
            <a:r>
              <a:rPr lang="ru" u="sng">
                <a:solidFill>
                  <a:schemeClr val="dk1"/>
                </a:solidFill>
              </a:rPr>
              <a:t>заголовков</a:t>
            </a:r>
            <a:r>
              <a:rPr lang="ru">
                <a:solidFill>
                  <a:schemeClr val="dk1"/>
                </a:solidFill>
              </a:rPr>
              <a:t>, а также из статуса ответа. Различают 5 видов статусов:</a:t>
            </a:r>
            <a:endParaRPr>
              <a:solidFill>
                <a:schemeClr val="dk1"/>
              </a:solidFill>
            </a:endParaRPr>
          </a:p>
          <a:p>
            <a:pPr marL="457200" lvl="0" indent="-342900" algn="l" rtl="0">
              <a:spcBef>
                <a:spcPts val="1200"/>
              </a:spcBef>
              <a:spcAft>
                <a:spcPts val="0"/>
              </a:spcAft>
              <a:buClr>
                <a:schemeClr val="dk1"/>
              </a:buClr>
              <a:buSzPts val="1800"/>
              <a:buChar char="●"/>
            </a:pPr>
            <a:r>
              <a:rPr lang="ru" b="1">
                <a:solidFill>
                  <a:schemeClr val="dk1"/>
                </a:solidFill>
              </a:rPr>
              <a:t>1хх</a:t>
            </a:r>
            <a:r>
              <a:rPr lang="ru">
                <a:solidFill>
                  <a:schemeClr val="dk1"/>
                </a:solidFill>
              </a:rPr>
              <a:t> - информативный статус</a:t>
            </a:r>
            <a:endParaRPr>
              <a:solidFill>
                <a:schemeClr val="dk1"/>
              </a:solidFill>
            </a:endParaRPr>
          </a:p>
          <a:p>
            <a:pPr marL="457200" lvl="0" indent="-342900" algn="l" rtl="0">
              <a:spcBef>
                <a:spcPts val="0"/>
              </a:spcBef>
              <a:spcAft>
                <a:spcPts val="0"/>
              </a:spcAft>
              <a:buClr>
                <a:schemeClr val="dk1"/>
              </a:buClr>
              <a:buSzPts val="1800"/>
              <a:buChar char="●"/>
            </a:pPr>
            <a:r>
              <a:rPr lang="ru" b="1">
                <a:solidFill>
                  <a:schemeClr val="dk1"/>
                </a:solidFill>
              </a:rPr>
              <a:t>2хх</a:t>
            </a:r>
            <a:r>
              <a:rPr lang="ru">
                <a:solidFill>
                  <a:schemeClr val="dk1"/>
                </a:solidFill>
              </a:rPr>
              <a:t> - успешный статус</a:t>
            </a:r>
            <a:endParaRPr>
              <a:solidFill>
                <a:schemeClr val="dk1"/>
              </a:solidFill>
            </a:endParaRPr>
          </a:p>
          <a:p>
            <a:pPr marL="457200" lvl="0" indent="-342900" algn="l" rtl="0">
              <a:spcBef>
                <a:spcPts val="0"/>
              </a:spcBef>
              <a:spcAft>
                <a:spcPts val="0"/>
              </a:spcAft>
              <a:buClr>
                <a:schemeClr val="dk1"/>
              </a:buClr>
              <a:buSzPts val="1800"/>
              <a:buChar char="●"/>
            </a:pPr>
            <a:r>
              <a:rPr lang="ru" b="1">
                <a:solidFill>
                  <a:schemeClr val="dk1"/>
                </a:solidFill>
              </a:rPr>
              <a:t>3хх</a:t>
            </a:r>
            <a:r>
              <a:rPr lang="ru">
                <a:solidFill>
                  <a:schemeClr val="dk1"/>
                </a:solidFill>
              </a:rPr>
              <a:t> - перенаправление</a:t>
            </a:r>
            <a:endParaRPr>
              <a:solidFill>
                <a:schemeClr val="dk1"/>
              </a:solidFill>
            </a:endParaRPr>
          </a:p>
          <a:p>
            <a:pPr marL="457200" lvl="0" indent="-342900" algn="l" rtl="0">
              <a:spcBef>
                <a:spcPts val="0"/>
              </a:spcBef>
              <a:spcAft>
                <a:spcPts val="0"/>
              </a:spcAft>
              <a:buClr>
                <a:schemeClr val="dk1"/>
              </a:buClr>
              <a:buSzPts val="1800"/>
              <a:buChar char="●"/>
            </a:pPr>
            <a:r>
              <a:rPr lang="ru" b="1">
                <a:solidFill>
                  <a:schemeClr val="dk1"/>
                </a:solidFill>
              </a:rPr>
              <a:t>4хх</a:t>
            </a:r>
            <a:r>
              <a:rPr lang="ru">
                <a:solidFill>
                  <a:schemeClr val="dk1"/>
                </a:solidFill>
              </a:rPr>
              <a:t> - клиентская ошибка</a:t>
            </a:r>
            <a:endParaRPr>
              <a:solidFill>
                <a:schemeClr val="dk1"/>
              </a:solidFill>
            </a:endParaRPr>
          </a:p>
          <a:p>
            <a:pPr marL="457200" lvl="0" indent="-342900" algn="l" rtl="0">
              <a:spcBef>
                <a:spcPts val="0"/>
              </a:spcBef>
              <a:spcAft>
                <a:spcPts val="0"/>
              </a:spcAft>
              <a:buClr>
                <a:schemeClr val="dk1"/>
              </a:buClr>
              <a:buSzPts val="1800"/>
              <a:buChar char="●"/>
            </a:pPr>
            <a:r>
              <a:rPr lang="ru" b="1">
                <a:solidFill>
                  <a:schemeClr val="dk1"/>
                </a:solidFill>
              </a:rPr>
              <a:t>5хх</a:t>
            </a:r>
            <a:r>
              <a:rPr lang="ru">
                <a:solidFill>
                  <a:schemeClr val="dk1"/>
                </a:solidFill>
              </a:rPr>
              <a:t> - ошибка сервера</a:t>
            </a:r>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Пример HTTP-запроса</a:t>
            </a:r>
            <a:endParaRPr/>
          </a:p>
        </p:txBody>
      </p:sp>
      <p:pic>
        <p:nvPicPr>
          <p:cNvPr id="128" name="Google Shape;128;p25"/>
          <p:cNvPicPr preferRelativeResize="0"/>
          <p:nvPr/>
        </p:nvPicPr>
        <p:blipFill>
          <a:blip r:embed="rId3">
            <a:alphaModFix/>
          </a:blip>
          <a:stretch>
            <a:fillRect/>
          </a:stretch>
        </p:blipFill>
        <p:spPr>
          <a:xfrm>
            <a:off x="311700" y="1508725"/>
            <a:ext cx="8520601" cy="21260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ru"/>
              <a:t>Пример HTTP-ответа</a:t>
            </a:r>
            <a:endParaRPr/>
          </a:p>
          <a:p>
            <a:pPr marL="0" lvl="0" indent="0" algn="l" rtl="0">
              <a:spcBef>
                <a:spcPts val="0"/>
              </a:spcBef>
              <a:spcAft>
                <a:spcPts val="0"/>
              </a:spcAft>
              <a:buNone/>
            </a:pPr>
            <a:endParaRPr/>
          </a:p>
        </p:txBody>
      </p:sp>
      <p:pic>
        <p:nvPicPr>
          <p:cNvPr id="134" name="Google Shape;134;p26"/>
          <p:cNvPicPr preferRelativeResize="0"/>
          <p:nvPr/>
        </p:nvPicPr>
        <p:blipFill>
          <a:blip r:embed="rId3">
            <a:alphaModFix/>
          </a:blip>
          <a:stretch>
            <a:fillRect/>
          </a:stretch>
        </p:blipFill>
        <p:spPr>
          <a:xfrm>
            <a:off x="309413" y="1323425"/>
            <a:ext cx="8525180" cy="3416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ru"/>
              <a:t>“Пользователь вводит ссылку в браузер…”</a:t>
            </a:r>
            <a:endParaRPr/>
          </a:p>
        </p:txBody>
      </p:sp>
      <p:sp>
        <p:nvSpPr>
          <p:cNvPr id="140" name="Google Shape;140;p27"/>
          <p:cNvSpPr txBox="1"/>
          <p:nvPr/>
        </p:nvSpPr>
        <p:spPr>
          <a:xfrm>
            <a:off x="311700" y="2834125"/>
            <a:ext cx="8520600" cy="792600"/>
          </a:xfrm>
          <a:prstGeom prst="rect">
            <a:avLst/>
          </a:prstGeom>
          <a:noFill/>
          <a:ln>
            <a:noFill/>
          </a:ln>
        </p:spPr>
        <p:txBody>
          <a:bodyPr spcFirstLastPara="1" wrap="square" lIns="91425" tIns="91425" rIns="91425" bIns="91425" anchor="t" anchorCtr="0">
            <a:normAutofit fontScale="85000" lnSpcReduction="20000"/>
          </a:bodyPr>
          <a:lstStyle/>
          <a:p>
            <a:pPr marL="0" lvl="0" indent="0" algn="ctr" rtl="0">
              <a:lnSpc>
                <a:spcPct val="115000"/>
              </a:lnSpc>
              <a:spcBef>
                <a:spcPts val="0"/>
              </a:spcBef>
              <a:spcAft>
                <a:spcPts val="1200"/>
              </a:spcAft>
              <a:buNone/>
            </a:pPr>
            <a:r>
              <a:rPr lang="ru" sz="1800">
                <a:solidFill>
                  <a:srgbClr val="595959"/>
                </a:solidFill>
              </a:rPr>
              <a:t>Подробнее тут https://vc.ru/selectel/76371-chto-proishodit-kogda-polzovatel-nabiraet-v-brauzere-adres-sayta</a:t>
            </a:r>
            <a:endParaRPr sz="1800">
              <a:solidFill>
                <a:srgbClr val="595959"/>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Поиск сервера</a:t>
            </a:r>
            <a:endParaRPr/>
          </a:p>
        </p:txBody>
      </p:sp>
      <p:sp>
        <p:nvSpPr>
          <p:cNvPr id="153" name="Google Shape;153;p29"/>
          <p:cNvSpPr txBox="1">
            <a:spLocks noGrp="1"/>
          </p:cNvSpPr>
          <p:nvPr>
            <p:ph type="body" idx="1"/>
          </p:nvPr>
        </p:nvSpPr>
        <p:spPr>
          <a:xfrm>
            <a:off x="311700" y="1152475"/>
            <a:ext cx="48732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ru">
                <a:solidFill>
                  <a:schemeClr val="dk1"/>
                </a:solidFill>
              </a:rPr>
              <a:t>Работу сайта обеспечивает сервер. У сервера есть адрес - </a:t>
            </a:r>
            <a:r>
              <a:rPr lang="ru" b="1">
                <a:solidFill>
                  <a:schemeClr val="dk1"/>
                </a:solidFill>
              </a:rPr>
              <a:t>IP-адрес.</a:t>
            </a:r>
            <a:r>
              <a:rPr lang="ru">
                <a:solidFill>
                  <a:schemeClr val="dk1"/>
                </a:solidFill>
              </a:rPr>
              <a:t> </a:t>
            </a:r>
            <a:endParaRPr>
              <a:solidFill>
                <a:schemeClr val="dk1"/>
              </a:solidFill>
            </a:endParaRPr>
          </a:p>
          <a:p>
            <a:pPr marL="0" lvl="0" indent="0" algn="l" rtl="0">
              <a:spcBef>
                <a:spcPts val="1200"/>
              </a:spcBef>
              <a:spcAft>
                <a:spcPts val="0"/>
              </a:spcAft>
              <a:buNone/>
            </a:pPr>
            <a:r>
              <a:rPr lang="ru">
                <a:solidFill>
                  <a:schemeClr val="dk1"/>
                </a:solidFill>
              </a:rPr>
              <a:t>Откуда браузеру взять IP-адрес сервера?</a:t>
            </a:r>
            <a:endParaRPr>
              <a:solidFill>
                <a:schemeClr val="dk1"/>
              </a:solidFill>
            </a:endParaRPr>
          </a:p>
          <a:p>
            <a:pPr marL="0" lvl="0" indent="0" algn="l" rtl="0">
              <a:spcBef>
                <a:spcPts val="1200"/>
              </a:spcBef>
              <a:spcAft>
                <a:spcPts val="1200"/>
              </a:spcAft>
              <a:buNone/>
            </a:pPr>
            <a:r>
              <a:rPr lang="ru">
                <a:solidFill>
                  <a:schemeClr val="dk1"/>
                </a:solidFill>
              </a:rPr>
              <a:t>Такая информация хранится в распределенной системе серверов — </a:t>
            </a:r>
            <a:r>
              <a:rPr lang="ru" b="1">
                <a:solidFill>
                  <a:schemeClr val="dk1"/>
                </a:solidFill>
              </a:rPr>
              <a:t>DNS</a:t>
            </a:r>
            <a:r>
              <a:rPr lang="ru">
                <a:solidFill>
                  <a:schemeClr val="dk1"/>
                </a:solidFill>
              </a:rPr>
              <a:t> (</a:t>
            </a:r>
            <a:r>
              <a:rPr lang="ru" b="1">
                <a:solidFill>
                  <a:schemeClr val="dk1"/>
                </a:solidFill>
              </a:rPr>
              <a:t>Domain Name System</a:t>
            </a:r>
            <a:r>
              <a:rPr lang="ru">
                <a:solidFill>
                  <a:schemeClr val="dk1"/>
                </a:solidFill>
              </a:rPr>
              <a:t>). Система работает как общая «контактная книга», хранящаяся на распределенных серверах и устройствах в интернете.</a:t>
            </a:r>
            <a:endParaRPr>
              <a:solidFill>
                <a:schemeClr val="dk1"/>
              </a:solidFill>
            </a:endParaRPr>
          </a:p>
        </p:txBody>
      </p:sp>
      <p:pic>
        <p:nvPicPr>
          <p:cNvPr id="154" name="Google Shape;154;p29"/>
          <p:cNvPicPr preferRelativeResize="0"/>
          <p:nvPr/>
        </p:nvPicPr>
        <p:blipFill>
          <a:blip r:embed="rId3">
            <a:alphaModFix/>
          </a:blip>
          <a:stretch>
            <a:fillRect/>
          </a:stretch>
        </p:blipFill>
        <p:spPr>
          <a:xfrm>
            <a:off x="5384100" y="1152475"/>
            <a:ext cx="3451124" cy="34511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Оптимизация поиска</a:t>
            </a:r>
            <a:endParaRPr/>
          </a:p>
        </p:txBody>
      </p:sp>
      <p:sp>
        <p:nvSpPr>
          <p:cNvPr id="160" name="Google Shape;160;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a:solidFill>
                  <a:schemeClr val="dk1"/>
                </a:solidFill>
              </a:rPr>
              <a:t>На самом деле браузер не сразу обращается к DNS-серверу. Сначала браузер пытается найти запись об IP-адресе сайта в ближайших местах, чтобы сэкономить время:</a:t>
            </a:r>
            <a:endParaRPr>
              <a:solidFill>
                <a:schemeClr val="dk1"/>
              </a:solidFill>
            </a:endParaRPr>
          </a:p>
          <a:p>
            <a:pPr marL="457200" lvl="0" indent="-342900" algn="l" rtl="0">
              <a:spcBef>
                <a:spcPts val="1200"/>
              </a:spcBef>
              <a:spcAft>
                <a:spcPts val="0"/>
              </a:spcAft>
              <a:buClr>
                <a:schemeClr val="dk1"/>
              </a:buClr>
              <a:buSzPts val="1800"/>
              <a:buAutoNum type="arabicPeriod"/>
            </a:pPr>
            <a:r>
              <a:rPr lang="ru">
                <a:solidFill>
                  <a:schemeClr val="dk1"/>
                </a:solidFill>
              </a:rPr>
              <a:t>История подключений (если пользователь уже посещал сайт);</a:t>
            </a:r>
            <a:endParaRPr>
              <a:solidFill>
                <a:schemeClr val="dk1"/>
              </a:solidFill>
            </a:endParaRPr>
          </a:p>
          <a:p>
            <a:pPr marL="457200" lvl="0" indent="-342900" algn="l" rtl="0">
              <a:spcBef>
                <a:spcPts val="0"/>
              </a:spcBef>
              <a:spcAft>
                <a:spcPts val="0"/>
              </a:spcAft>
              <a:buClr>
                <a:schemeClr val="dk1"/>
              </a:buClr>
              <a:buSzPts val="1800"/>
              <a:buAutoNum type="arabicPeriod"/>
            </a:pPr>
            <a:r>
              <a:rPr lang="ru">
                <a:solidFill>
                  <a:schemeClr val="dk1"/>
                </a:solidFill>
              </a:rPr>
              <a:t>В операционной системе (какие-то приложения обращались к сайту);</a:t>
            </a:r>
            <a:endParaRPr>
              <a:solidFill>
                <a:schemeClr val="dk1"/>
              </a:solidFill>
            </a:endParaRPr>
          </a:p>
          <a:p>
            <a:pPr marL="457200" lvl="0" indent="-342900" algn="l" rtl="0">
              <a:spcBef>
                <a:spcPts val="0"/>
              </a:spcBef>
              <a:spcAft>
                <a:spcPts val="0"/>
              </a:spcAft>
              <a:buClr>
                <a:schemeClr val="dk1"/>
              </a:buClr>
              <a:buSzPts val="1800"/>
              <a:buAutoNum type="arabicPeriod"/>
            </a:pPr>
            <a:r>
              <a:rPr lang="ru">
                <a:solidFill>
                  <a:schemeClr val="dk1"/>
                </a:solidFill>
              </a:rPr>
              <a:t>Кэш роутера;</a:t>
            </a:r>
            <a:endParaRPr>
              <a:solidFill>
                <a:schemeClr val="dk1"/>
              </a:solidFill>
            </a:endParaRPr>
          </a:p>
          <a:p>
            <a:pPr marL="457200" lvl="0" indent="-342900" algn="l" rtl="0">
              <a:spcBef>
                <a:spcPts val="0"/>
              </a:spcBef>
              <a:spcAft>
                <a:spcPts val="0"/>
              </a:spcAft>
              <a:buClr>
                <a:schemeClr val="dk1"/>
              </a:buClr>
              <a:buSzPts val="1800"/>
              <a:buAutoNum type="arabicPeriod"/>
            </a:pPr>
            <a:r>
              <a:rPr lang="ru">
                <a:solidFill>
                  <a:schemeClr val="dk1"/>
                </a:solidFill>
              </a:rPr>
              <a:t>Кэш провайдера;</a:t>
            </a:r>
            <a:endParaRPr>
              <a:solidFill>
                <a:schemeClr val="dk1"/>
              </a:solidFill>
            </a:endParaRPr>
          </a:p>
          <a:p>
            <a:pPr marL="457200" lvl="0" indent="-342900" algn="l" rtl="0">
              <a:spcBef>
                <a:spcPts val="0"/>
              </a:spcBef>
              <a:spcAft>
                <a:spcPts val="0"/>
              </a:spcAft>
              <a:buClr>
                <a:schemeClr val="dk1"/>
              </a:buClr>
              <a:buSzPts val="1800"/>
              <a:buAutoNum type="arabicPeriod"/>
            </a:pPr>
            <a:r>
              <a:rPr lang="ru">
                <a:solidFill>
                  <a:schemeClr val="dk1"/>
                </a:solidFill>
              </a:rPr>
              <a:t>Бесконечность не предел, вплоть до столкновения с DNS-сервером.</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DNS-сервер</a:t>
            </a:r>
            <a:endParaRPr/>
          </a:p>
        </p:txBody>
      </p:sp>
      <p:sp>
        <p:nvSpPr>
          <p:cNvPr id="166" name="Google Shape;166;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0" algn="l" rtl="0">
              <a:spcBef>
                <a:spcPts val="0"/>
              </a:spcBef>
              <a:spcAft>
                <a:spcPts val="1200"/>
              </a:spcAft>
              <a:buNone/>
            </a:pPr>
            <a:endParaRPr>
              <a:solidFill>
                <a:schemeClr val="dk1"/>
              </a:solidFill>
            </a:endParaRPr>
          </a:p>
        </p:txBody>
      </p:sp>
      <p:pic>
        <p:nvPicPr>
          <p:cNvPr id="167" name="Google Shape;167;p31"/>
          <p:cNvPicPr preferRelativeResize="0"/>
          <p:nvPr/>
        </p:nvPicPr>
        <p:blipFill>
          <a:blip r:embed="rId3">
            <a:alphaModFix/>
          </a:blip>
          <a:stretch>
            <a:fillRect/>
          </a:stretch>
        </p:blipFill>
        <p:spPr>
          <a:xfrm>
            <a:off x="1078475" y="1152477"/>
            <a:ext cx="6987049" cy="3907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Устанавливается соединение</a:t>
            </a:r>
            <a:endParaRPr/>
          </a:p>
        </p:txBody>
      </p:sp>
      <p:sp>
        <p:nvSpPr>
          <p:cNvPr id="173" name="Google Shape;173;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a:solidFill>
                  <a:schemeClr val="dk1"/>
                </a:solidFill>
              </a:rPr>
              <a:t>Как только браузер узнал IP-адрес нужного сервера, он пытается установить с ним соединение. В большинстве случаев для этого используется специальный протокол — TCP.</a:t>
            </a:r>
            <a:endParaRPr>
              <a:solidFill>
                <a:schemeClr val="dk1"/>
              </a:solidFill>
            </a:endParaRPr>
          </a:p>
          <a:p>
            <a:pPr marL="0" lvl="0" indent="0" algn="l" rtl="0">
              <a:spcBef>
                <a:spcPts val="1200"/>
              </a:spcBef>
              <a:spcAft>
                <a:spcPts val="1200"/>
              </a:spcAft>
              <a:buNone/>
            </a:pPr>
            <a:r>
              <a:rPr lang="ru">
                <a:solidFill>
                  <a:schemeClr val="dk1"/>
                </a:solidFill>
              </a:rPr>
              <a:t>Для установления TCP соединения используется система трех рукопожатий.</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ru"/>
              <a:t>Повторение - мать учения</a:t>
            </a:r>
            <a:endParaRPr/>
          </a:p>
        </p:txBody>
      </p:sp>
      <p:sp>
        <p:nvSpPr>
          <p:cNvPr id="61" name="Google Shape;61;p14"/>
          <p:cNvSpPr txBox="1"/>
          <p:nvPr/>
        </p:nvSpPr>
        <p:spPr>
          <a:xfrm>
            <a:off x="311700" y="2834125"/>
            <a:ext cx="8520600" cy="792600"/>
          </a:xfrm>
          <a:prstGeom prst="rect">
            <a:avLst/>
          </a:prstGeom>
          <a:noFill/>
          <a:ln>
            <a:noFill/>
          </a:ln>
        </p:spPr>
        <p:txBody>
          <a:bodyPr spcFirstLastPara="1" wrap="square" lIns="91425" tIns="91425" rIns="91425" bIns="91425" anchor="t" anchorCtr="0">
            <a:normAutofit fontScale="85000" lnSpcReduction="20000"/>
          </a:bodyPr>
          <a:lstStyle/>
          <a:p>
            <a:pPr marL="0" lvl="0" indent="0" algn="ctr" rtl="0">
              <a:lnSpc>
                <a:spcPct val="115000"/>
              </a:lnSpc>
              <a:spcBef>
                <a:spcPts val="0"/>
              </a:spcBef>
              <a:spcAft>
                <a:spcPts val="1200"/>
              </a:spcAft>
              <a:buNone/>
            </a:pPr>
            <a:r>
              <a:rPr lang="ru" sz="1800">
                <a:solidFill>
                  <a:srgbClr val="595959"/>
                </a:solidFill>
              </a:rPr>
              <a:t>Подробнее тут https://vc.ru/selectel/76371-chto-proishodit-kogda-polzovatel-nabiraet-v-brauzere-adres-sayta</a:t>
            </a:r>
            <a:endParaRPr sz="1800">
              <a:solidFill>
                <a:srgbClr val="595959"/>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Тройное рукопожатие</a:t>
            </a:r>
            <a:endParaRPr/>
          </a:p>
        </p:txBody>
      </p:sp>
      <p:sp>
        <p:nvSpPr>
          <p:cNvPr id="179" name="Google Shape;179;p33"/>
          <p:cNvSpPr txBox="1">
            <a:spLocks noGrp="1"/>
          </p:cNvSpPr>
          <p:nvPr>
            <p:ph type="body" idx="1"/>
          </p:nvPr>
        </p:nvSpPr>
        <p:spPr>
          <a:xfrm>
            <a:off x="311700" y="1152475"/>
            <a:ext cx="4682400" cy="3416400"/>
          </a:xfrm>
          <a:prstGeom prst="rect">
            <a:avLst/>
          </a:prstGeom>
        </p:spPr>
        <p:txBody>
          <a:bodyPr spcFirstLastPara="1" wrap="square" lIns="91425" tIns="91425" rIns="91425" bIns="91425" anchor="t" anchorCtr="0">
            <a:normAutofit fontScale="92500" lnSpcReduction="20000"/>
          </a:bodyPr>
          <a:lstStyle/>
          <a:p>
            <a:pPr marL="457200" lvl="0" indent="-334327" algn="l" rtl="0">
              <a:spcBef>
                <a:spcPts val="0"/>
              </a:spcBef>
              <a:spcAft>
                <a:spcPts val="0"/>
              </a:spcAft>
              <a:buClr>
                <a:schemeClr val="dk1"/>
              </a:buClr>
              <a:buSzPct val="100000"/>
              <a:buChar char="●"/>
            </a:pPr>
            <a:r>
              <a:rPr lang="ru">
                <a:solidFill>
                  <a:schemeClr val="dk1"/>
                </a:solidFill>
              </a:rPr>
              <a:t>Устройство пользователя отправляет специальный запрос на установку соединения с сервером — называется SYN-пакет.</a:t>
            </a:r>
            <a:endParaRPr>
              <a:solidFill>
                <a:schemeClr val="dk1"/>
              </a:solidFill>
            </a:endParaRPr>
          </a:p>
          <a:p>
            <a:pPr marL="457200" lvl="0" indent="-334327" algn="l" rtl="0">
              <a:spcBef>
                <a:spcPts val="0"/>
              </a:spcBef>
              <a:spcAft>
                <a:spcPts val="0"/>
              </a:spcAft>
              <a:buClr>
                <a:schemeClr val="dk1"/>
              </a:buClr>
              <a:buSzPct val="100000"/>
              <a:buChar char="●"/>
            </a:pPr>
            <a:r>
              <a:rPr lang="ru">
                <a:solidFill>
                  <a:schemeClr val="dk1"/>
                </a:solidFill>
              </a:rPr>
              <a:t>Сервер в ответ отправляет запрос с подтверждением получения SYN-пакета — называется SYN/ACK-пакет.</a:t>
            </a:r>
            <a:endParaRPr>
              <a:solidFill>
                <a:schemeClr val="dk1"/>
              </a:solidFill>
            </a:endParaRPr>
          </a:p>
          <a:p>
            <a:pPr marL="457200" lvl="0" indent="-334327" algn="l" rtl="0">
              <a:spcBef>
                <a:spcPts val="0"/>
              </a:spcBef>
              <a:spcAft>
                <a:spcPts val="0"/>
              </a:spcAft>
              <a:buClr>
                <a:schemeClr val="dk1"/>
              </a:buClr>
              <a:buSzPct val="100000"/>
              <a:buChar char="●"/>
            </a:pPr>
            <a:r>
              <a:rPr lang="ru">
                <a:solidFill>
                  <a:schemeClr val="dk1"/>
                </a:solidFill>
              </a:rPr>
              <a:t>В конце устройство пользователя при получении SYN/ACK-пакета отправляет пакет с подтверждением — ACK-пакет. В этот момент соединение считается установленным.</a:t>
            </a: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Остальные шаги</a:t>
            </a:r>
            <a:endParaRPr/>
          </a:p>
        </p:txBody>
      </p:sp>
      <p:sp>
        <p:nvSpPr>
          <p:cNvPr id="186" name="Google Shape;186;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AutoNum type="arabicPeriod"/>
            </a:pPr>
            <a:r>
              <a:rPr lang="ru">
                <a:solidFill>
                  <a:schemeClr val="dk1"/>
                </a:solidFill>
              </a:rPr>
              <a:t>Браузер отправляет HTTP-запрос по установленному соединению;</a:t>
            </a:r>
            <a:endParaRPr>
              <a:solidFill>
                <a:schemeClr val="dk1"/>
              </a:solidFill>
            </a:endParaRPr>
          </a:p>
          <a:p>
            <a:pPr marL="457200" lvl="0" indent="-342900" algn="l" rtl="0">
              <a:spcBef>
                <a:spcPts val="0"/>
              </a:spcBef>
              <a:spcAft>
                <a:spcPts val="0"/>
              </a:spcAft>
              <a:buClr>
                <a:schemeClr val="dk1"/>
              </a:buClr>
              <a:buSzPts val="1800"/>
              <a:buAutoNum type="arabicPeriod"/>
            </a:pPr>
            <a:r>
              <a:rPr lang="ru">
                <a:solidFill>
                  <a:schemeClr val="dk1"/>
                </a:solidFill>
              </a:rPr>
              <a:t>Сервер получает запрос и обрабатывает его (бизнес-логика, рендер, проксирование и тд);</a:t>
            </a:r>
            <a:endParaRPr>
              <a:solidFill>
                <a:schemeClr val="dk1"/>
              </a:solidFill>
            </a:endParaRPr>
          </a:p>
          <a:p>
            <a:pPr marL="457200" lvl="0" indent="-342900" algn="l" rtl="0">
              <a:spcBef>
                <a:spcPts val="0"/>
              </a:spcBef>
              <a:spcAft>
                <a:spcPts val="0"/>
              </a:spcAft>
              <a:buClr>
                <a:schemeClr val="dk1"/>
              </a:buClr>
              <a:buSzPts val="1800"/>
              <a:buAutoNum type="arabicPeriod"/>
            </a:pPr>
            <a:r>
              <a:rPr lang="ru">
                <a:solidFill>
                  <a:schemeClr val="dk1"/>
                </a:solidFill>
              </a:rPr>
              <a:t>Сервер отправляет ответ браузера. Это может быть любой (!) ресурс;</a:t>
            </a:r>
            <a:endParaRPr>
              <a:solidFill>
                <a:schemeClr val="dk1"/>
              </a:solidFill>
            </a:endParaRPr>
          </a:p>
          <a:p>
            <a:pPr marL="457200" lvl="0" indent="-342900" algn="l" rtl="0">
              <a:spcBef>
                <a:spcPts val="0"/>
              </a:spcBef>
              <a:spcAft>
                <a:spcPts val="0"/>
              </a:spcAft>
              <a:buClr>
                <a:schemeClr val="dk1"/>
              </a:buClr>
              <a:buSzPts val="1800"/>
              <a:buAutoNum type="arabicPeriod"/>
            </a:pPr>
            <a:r>
              <a:rPr lang="ru">
                <a:solidFill>
                  <a:schemeClr val="dk1"/>
                </a:solidFill>
              </a:rPr>
              <a:t>Браузер обрабатывает полученный ответ и «рисует» веб-страницу;</a:t>
            </a:r>
            <a:endParaRPr>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Как происходит рендер (кратко)</a:t>
            </a:r>
            <a:endParaRPr/>
          </a:p>
        </p:txBody>
      </p:sp>
      <p:sp>
        <p:nvSpPr>
          <p:cNvPr id="192" name="Google Shape;192;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a:solidFill>
                  <a:schemeClr val="dk1"/>
                </a:solidFill>
              </a:rPr>
              <a:t>Сначала браузер загружает </a:t>
            </a:r>
            <a:r>
              <a:rPr lang="ru" b="1">
                <a:solidFill>
                  <a:schemeClr val="dk1"/>
                </a:solidFill>
              </a:rPr>
              <a:t>только основную структуру HTML-страницы</a:t>
            </a:r>
            <a:r>
              <a:rPr lang="ru">
                <a:solidFill>
                  <a:schemeClr val="dk1"/>
                </a:solidFill>
              </a:rPr>
              <a:t>. Затем последовательно проверяет все теги и отправляет дополнительные GET-запросы для получения с сервера различных элементов — картинки, файлы, скрипты, таблицы стилей и так далее. Поэтому по мере загрузки страницы браузер и сервер продолжают обмениваться между собой информацией.</a:t>
            </a:r>
            <a:endParaRPr>
              <a:solidFill>
                <a:schemeClr val="dk1"/>
              </a:solidFill>
            </a:endParaRPr>
          </a:p>
          <a:p>
            <a:pPr marL="0" lvl="0" indent="0" algn="l" rtl="0">
              <a:spcBef>
                <a:spcPts val="1200"/>
              </a:spcBef>
              <a:spcAft>
                <a:spcPts val="1200"/>
              </a:spcAft>
              <a:buNone/>
            </a:pPr>
            <a:r>
              <a:rPr lang="ru">
                <a:solidFill>
                  <a:schemeClr val="dk1"/>
                </a:solidFill>
              </a:rPr>
              <a:t>Как только рендеринг завершен — пользователю отобразится полностью загруженная страница сайта.</a:t>
            </a:r>
            <a:endParaRPr>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ru"/>
              <a:t>Критические этапы рендера</a:t>
            </a:r>
            <a:endParaRPr/>
          </a:p>
        </p:txBody>
      </p:sp>
      <p:sp>
        <p:nvSpPr>
          <p:cNvPr id="198" name="Google Shape;198;p36"/>
          <p:cNvSpPr txBox="1"/>
          <p:nvPr/>
        </p:nvSpPr>
        <p:spPr>
          <a:xfrm>
            <a:off x="311700" y="2834125"/>
            <a:ext cx="8520600" cy="792600"/>
          </a:xfrm>
          <a:prstGeom prst="rect">
            <a:avLst/>
          </a:prstGeom>
          <a:noFill/>
          <a:ln>
            <a:noFill/>
          </a:ln>
        </p:spPr>
        <p:txBody>
          <a:bodyPr spcFirstLastPara="1" wrap="square" lIns="91425" tIns="91425" rIns="91425" bIns="91425" anchor="t" anchorCtr="0">
            <a:normAutofit fontScale="85000" lnSpcReduction="10000"/>
          </a:bodyPr>
          <a:lstStyle/>
          <a:p>
            <a:pPr marL="0" lvl="0" indent="0" algn="ctr" rtl="0">
              <a:lnSpc>
                <a:spcPct val="115000"/>
              </a:lnSpc>
              <a:spcBef>
                <a:spcPts val="0"/>
              </a:spcBef>
              <a:spcAft>
                <a:spcPts val="1200"/>
              </a:spcAft>
              <a:buNone/>
            </a:pPr>
            <a:r>
              <a:rPr lang="ru" sz="1800">
                <a:solidFill>
                  <a:srgbClr val="595959"/>
                </a:solidFill>
              </a:rPr>
              <a:t>Подробнее тут https://developer.mozilla.org/ru/docs/Web/Performance/Critical_rendering_path</a:t>
            </a:r>
            <a:endParaRPr sz="1800">
              <a:solidFill>
                <a:srgbClr val="595959"/>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Критические этапы рендера</a:t>
            </a:r>
            <a:endParaRPr/>
          </a:p>
        </p:txBody>
      </p:sp>
      <p:sp>
        <p:nvSpPr>
          <p:cNvPr id="204" name="Google Shape;204;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ru">
                <a:solidFill>
                  <a:schemeClr val="dk1"/>
                </a:solidFill>
              </a:rPr>
              <a:t>Критические этапы рендеринга (Critical Rendering Path) - это последовательность шагов, которые выполняет браузер, когда преобразуется HTML, CSS и JavaScript в пиксели, которые вы видите на экране.</a:t>
            </a:r>
            <a:endParaRPr>
              <a:solidFill>
                <a:schemeClr val="dk1"/>
              </a:solidFill>
            </a:endParaRPr>
          </a:p>
          <a:p>
            <a:pPr marL="457200" lvl="0" indent="-342900" algn="l" rtl="0">
              <a:spcBef>
                <a:spcPts val="1200"/>
              </a:spcBef>
              <a:spcAft>
                <a:spcPts val="0"/>
              </a:spcAft>
              <a:buClr>
                <a:schemeClr val="dk1"/>
              </a:buClr>
              <a:buSzPts val="1800"/>
              <a:buAutoNum type="arabicPeriod"/>
            </a:pPr>
            <a:r>
              <a:rPr lang="ru">
                <a:solidFill>
                  <a:schemeClr val="dk1"/>
                </a:solidFill>
              </a:rPr>
              <a:t>Загрузка HTML;</a:t>
            </a:r>
            <a:endParaRPr>
              <a:solidFill>
                <a:schemeClr val="dk1"/>
              </a:solidFill>
            </a:endParaRPr>
          </a:p>
          <a:p>
            <a:pPr marL="457200" lvl="0" indent="-342900" algn="l" rtl="0">
              <a:spcBef>
                <a:spcPts val="0"/>
              </a:spcBef>
              <a:spcAft>
                <a:spcPts val="0"/>
              </a:spcAft>
              <a:buClr>
                <a:schemeClr val="dk1"/>
              </a:buClr>
              <a:buSzPts val="1800"/>
              <a:buAutoNum type="arabicPeriod"/>
            </a:pPr>
            <a:r>
              <a:rPr lang="ru">
                <a:solidFill>
                  <a:schemeClr val="dk1"/>
                </a:solidFill>
              </a:rPr>
              <a:t>DOM;</a:t>
            </a:r>
            <a:endParaRPr>
              <a:solidFill>
                <a:schemeClr val="dk1"/>
              </a:solidFill>
            </a:endParaRPr>
          </a:p>
          <a:p>
            <a:pPr marL="457200" lvl="0" indent="-342900" algn="l" rtl="0">
              <a:spcBef>
                <a:spcPts val="0"/>
              </a:spcBef>
              <a:spcAft>
                <a:spcPts val="0"/>
              </a:spcAft>
              <a:buClr>
                <a:schemeClr val="dk1"/>
              </a:buClr>
              <a:buSzPts val="1800"/>
              <a:buAutoNum type="arabicPeriod"/>
            </a:pPr>
            <a:r>
              <a:rPr lang="ru">
                <a:solidFill>
                  <a:schemeClr val="dk1"/>
                </a:solidFill>
              </a:rPr>
              <a:t>CSSOM;</a:t>
            </a:r>
            <a:endParaRPr>
              <a:solidFill>
                <a:schemeClr val="dk1"/>
              </a:solidFill>
            </a:endParaRPr>
          </a:p>
          <a:p>
            <a:pPr marL="457200" lvl="0" indent="-342900" algn="l" rtl="0">
              <a:spcBef>
                <a:spcPts val="0"/>
              </a:spcBef>
              <a:spcAft>
                <a:spcPts val="0"/>
              </a:spcAft>
              <a:buClr>
                <a:schemeClr val="dk1"/>
              </a:buClr>
              <a:buSzPts val="1800"/>
              <a:buAutoNum type="arabicPeriod"/>
            </a:pPr>
            <a:r>
              <a:rPr lang="ru">
                <a:solidFill>
                  <a:schemeClr val="dk1"/>
                </a:solidFill>
              </a:rPr>
              <a:t>Дерево рендера (render tree);</a:t>
            </a:r>
            <a:endParaRPr>
              <a:solidFill>
                <a:schemeClr val="dk1"/>
              </a:solidFill>
            </a:endParaRPr>
          </a:p>
          <a:p>
            <a:pPr marL="457200" lvl="0" indent="-342900" algn="l" rtl="0">
              <a:spcBef>
                <a:spcPts val="0"/>
              </a:spcBef>
              <a:spcAft>
                <a:spcPts val="0"/>
              </a:spcAft>
              <a:buClr>
                <a:schemeClr val="dk1"/>
              </a:buClr>
              <a:buSzPts val="1800"/>
              <a:buAutoNum type="arabicPeriod"/>
            </a:pPr>
            <a:r>
              <a:rPr lang="ru">
                <a:solidFill>
                  <a:schemeClr val="dk1"/>
                </a:solidFill>
              </a:rPr>
              <a:t>Компоновка (layout);</a:t>
            </a:r>
            <a:endParaRPr>
              <a:solidFill>
                <a:schemeClr val="dk1"/>
              </a:solidFill>
            </a:endParaRPr>
          </a:p>
          <a:p>
            <a:pPr marL="457200" lvl="0" indent="-342900" algn="l" rtl="0">
              <a:spcBef>
                <a:spcPts val="0"/>
              </a:spcBef>
              <a:spcAft>
                <a:spcPts val="0"/>
              </a:spcAft>
              <a:buClr>
                <a:schemeClr val="dk1"/>
              </a:buClr>
              <a:buSzPts val="1800"/>
              <a:buAutoNum type="arabicPeriod"/>
            </a:pPr>
            <a:r>
              <a:rPr lang="ru">
                <a:solidFill>
                  <a:schemeClr val="dk1"/>
                </a:solidFill>
              </a:rPr>
              <a:t>Отрисовка (paint).</a:t>
            </a:r>
            <a:endParaRPr>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Критические этапы рендера (базово)</a:t>
            </a:r>
            <a:endParaRPr/>
          </a:p>
        </p:txBody>
      </p:sp>
      <p:sp>
        <p:nvSpPr>
          <p:cNvPr id="210" name="Google Shape;210;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1200"/>
              </a:spcAft>
              <a:buNone/>
            </a:pPr>
            <a:r>
              <a:rPr lang="ru">
                <a:solidFill>
                  <a:schemeClr val="dk1"/>
                </a:solidFill>
              </a:rPr>
              <a:t>Браузер парсит загружаемый HTML, преобразуя полученные байты документа в DOM-дерево. Браузер создает новый запрос каждый раз, когда он находит ссылки на внешние ресурсы, будь то файлы стилей, скриптов или ссылки на изображения. </a:t>
            </a:r>
            <a:br>
              <a:rPr lang="ru">
                <a:solidFill>
                  <a:schemeClr val="dk1"/>
                </a:solidFill>
              </a:rPr>
            </a:br>
            <a:r>
              <a:rPr lang="ru">
                <a:solidFill>
                  <a:schemeClr val="dk1"/>
                </a:solidFill>
              </a:rPr>
              <a:t>Браузер продолжает парсить HTML и создавать DOM до тех пор, пока запрос на получение HTML не подходит к концу. </a:t>
            </a:r>
            <a:br>
              <a:rPr lang="ru">
                <a:solidFill>
                  <a:schemeClr val="dk1"/>
                </a:solidFill>
              </a:rPr>
            </a:br>
            <a:r>
              <a:rPr lang="ru">
                <a:solidFill>
                  <a:schemeClr val="dk1"/>
                </a:solidFill>
              </a:rPr>
              <a:t>После завершения парсинга DOM, браузер конструирует CSS модель. </a:t>
            </a:r>
            <a:br>
              <a:rPr lang="ru">
                <a:solidFill>
                  <a:schemeClr val="dk1"/>
                </a:solidFill>
              </a:rPr>
            </a:br>
            <a:r>
              <a:rPr lang="ru">
                <a:solidFill>
                  <a:schemeClr val="dk1"/>
                </a:solidFill>
              </a:rPr>
              <a:t>Как только эти модели сформированы, браузер строит дерево рендера (render tree), в котором вычисляет стили для каждого видимого элемента страницы. </a:t>
            </a:r>
            <a:br>
              <a:rPr lang="ru">
                <a:solidFill>
                  <a:schemeClr val="dk1"/>
                </a:solidFill>
              </a:rPr>
            </a:br>
            <a:r>
              <a:rPr lang="ru">
                <a:solidFill>
                  <a:schemeClr val="dk1"/>
                </a:solidFill>
              </a:rPr>
              <a:t>После формирования дерева происходит компоновка (layout), которая определяет положение и размеры элементов этого дерева. </a:t>
            </a:r>
            <a:br>
              <a:rPr lang="ru">
                <a:solidFill>
                  <a:schemeClr val="dk1"/>
                </a:solidFill>
              </a:rPr>
            </a:br>
            <a:r>
              <a:rPr lang="ru">
                <a:solidFill>
                  <a:schemeClr val="dk1"/>
                </a:solidFill>
              </a:rPr>
              <a:t>Как только этап завершён - страница рендерится. Или "отрисовывается" (paint) на экране.</a:t>
            </a:r>
            <a:endParaRPr>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Document Object Model</a:t>
            </a:r>
            <a:endParaRPr/>
          </a:p>
        </p:txBody>
      </p:sp>
      <p:sp>
        <p:nvSpPr>
          <p:cNvPr id="216" name="Google Shape;216;p39"/>
          <p:cNvSpPr txBox="1">
            <a:spLocks noGrp="1"/>
          </p:cNvSpPr>
          <p:nvPr>
            <p:ph type="body" idx="1"/>
          </p:nvPr>
        </p:nvSpPr>
        <p:spPr>
          <a:xfrm>
            <a:off x="311700" y="1152475"/>
            <a:ext cx="4500300" cy="34164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1200"/>
              </a:spcAft>
              <a:buNone/>
            </a:pPr>
            <a:r>
              <a:rPr lang="ru">
                <a:solidFill>
                  <a:schemeClr val="dk1"/>
                </a:solidFill>
              </a:rPr>
              <a:t>Построение DOM инкрементально. Ответ в виде HTML превращается в токены, которые превращаются в узлы (nodes), которые формируют DOM дерево. Простейший узел начинается с startTag-токена и заканчивается токеном endTag. Узлы содержат всю необходимую информацию об HTML-элементе, соответствующем этому узлу. Узлы (nodes) связаны с Render Tree с помощью иерархии токенов: если какой-то набор startTag и endTag-токенов появляется между уже существующим набором токенов, мы получаем узел (node) внутри узла (node), то есть получаем иерархию дерева DOM.</a:t>
            </a:r>
            <a:endParaRPr>
              <a:solidFill>
                <a:schemeClr val="dk1"/>
              </a:solidFill>
            </a:endParaRPr>
          </a:p>
        </p:txBody>
      </p:sp>
      <p:pic>
        <p:nvPicPr>
          <p:cNvPr id="217" name="Google Shape;217;p39"/>
          <p:cNvPicPr preferRelativeResize="0"/>
          <p:nvPr/>
        </p:nvPicPr>
        <p:blipFill>
          <a:blip r:embed="rId3">
            <a:alphaModFix/>
          </a:blip>
          <a:stretch>
            <a:fillRect/>
          </a:stretch>
        </p:blipFill>
        <p:spPr>
          <a:xfrm>
            <a:off x="4811990" y="1017725"/>
            <a:ext cx="4020309" cy="3551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CSS Object Model</a:t>
            </a:r>
            <a:endParaRPr/>
          </a:p>
        </p:txBody>
      </p:sp>
      <p:sp>
        <p:nvSpPr>
          <p:cNvPr id="223" name="Google Shape;223;p40"/>
          <p:cNvSpPr txBox="1">
            <a:spLocks noGrp="1"/>
          </p:cNvSpPr>
          <p:nvPr>
            <p:ph type="body" idx="1"/>
          </p:nvPr>
        </p:nvSpPr>
        <p:spPr>
          <a:xfrm>
            <a:off x="311700" y="1152475"/>
            <a:ext cx="4176300" cy="34164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1200"/>
              </a:spcAft>
              <a:buNone/>
            </a:pPr>
            <a:r>
              <a:rPr lang="ru">
                <a:solidFill>
                  <a:schemeClr val="dk1"/>
                </a:solidFill>
              </a:rPr>
              <a:t>DOM несёт в себе всё содержимое страницы. CSSOM содержит все стили страницы, то есть данные о том, как стилизовать DOM. CSSOM похож на DOM, но всё же отличается. Если формирование DOM инкрементально, CSSOM - нет. CSS блокирует рендер: браузер блокирует рендеринг страницы до тех пор, пока не получит и не обработает все CSS-правила. CSS блокирует рендеринг, потому что правила могут быть перезаписаны, а значит, необходимо дождаться построения CSSOM, чтобы убедиться в отсутствии дополнительных переопределений.</a:t>
            </a:r>
            <a:endParaRPr>
              <a:solidFill>
                <a:schemeClr val="dk1"/>
              </a:solidFill>
            </a:endParaRPr>
          </a:p>
        </p:txBody>
      </p:sp>
      <p:pic>
        <p:nvPicPr>
          <p:cNvPr id="224" name="Google Shape;224;p40"/>
          <p:cNvPicPr preferRelativeResize="0"/>
          <p:nvPr/>
        </p:nvPicPr>
        <p:blipFill>
          <a:blip r:embed="rId3">
            <a:alphaModFix/>
          </a:blip>
          <a:stretch>
            <a:fillRect/>
          </a:stretch>
        </p:blipFill>
        <p:spPr>
          <a:xfrm>
            <a:off x="4572000" y="1152475"/>
            <a:ext cx="4260300" cy="323484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Дерево рендера (Render Tree)</a:t>
            </a:r>
            <a:endParaRPr/>
          </a:p>
        </p:txBody>
      </p:sp>
      <p:sp>
        <p:nvSpPr>
          <p:cNvPr id="230" name="Google Shape;230;p41"/>
          <p:cNvSpPr txBox="1">
            <a:spLocks noGrp="1"/>
          </p:cNvSpPr>
          <p:nvPr>
            <p:ph type="body" idx="1"/>
          </p:nvPr>
        </p:nvSpPr>
        <p:spPr>
          <a:xfrm>
            <a:off x="311700" y="1152475"/>
            <a:ext cx="4176300" cy="34164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0"/>
              </a:spcAft>
              <a:buClr>
                <a:schemeClr val="dk1"/>
              </a:buClr>
              <a:buSzPct val="61111"/>
              <a:buFont typeface="Arial"/>
              <a:buNone/>
            </a:pPr>
            <a:r>
              <a:rPr lang="ru">
                <a:solidFill>
                  <a:schemeClr val="dk1"/>
                </a:solidFill>
              </a:rPr>
              <a:t>Дерево рендера охватывает сразу и содержимое страницы, и стили: это место, где DOM и CSSOM деревья комбинируются в одно дерево. Для построения дерева рендера браузер проверяет каждый узел (node) DOM, начиная от корневого (root) и определяет, какие CSS-правила нужно присоединить к этому узлу.</a:t>
            </a:r>
            <a:endParaRPr>
              <a:solidFill>
                <a:schemeClr val="dk1"/>
              </a:solidFill>
            </a:endParaRPr>
          </a:p>
          <a:p>
            <a:pPr marL="0" lvl="0" indent="0" algn="l" rtl="0">
              <a:spcBef>
                <a:spcPts val="1200"/>
              </a:spcBef>
              <a:spcAft>
                <a:spcPts val="1200"/>
              </a:spcAft>
              <a:buNone/>
            </a:pPr>
            <a:r>
              <a:rPr lang="ru">
                <a:solidFill>
                  <a:schemeClr val="dk1"/>
                </a:solidFill>
              </a:rPr>
              <a:t>Дерево рендера охватывает только видимое содержимое. Например, секция head (в основном) не содержит никакой видимой информации, а потому может не включаться в дерево. Кроме того, если у какого-то узла стоит свойство display: none, оно так же не включается в дерево (как и потомки этого узла).</a:t>
            </a:r>
            <a:endParaRPr>
              <a:solidFill>
                <a:schemeClr val="dk1"/>
              </a:solidFill>
            </a:endParaRPr>
          </a:p>
        </p:txBody>
      </p:sp>
      <p:pic>
        <p:nvPicPr>
          <p:cNvPr id="231" name="Google Shape;231;p41"/>
          <p:cNvPicPr preferRelativeResize="0"/>
          <p:nvPr/>
        </p:nvPicPr>
        <p:blipFill>
          <a:blip r:embed="rId3">
            <a:alphaModFix/>
          </a:blip>
          <a:stretch>
            <a:fillRect/>
          </a:stretch>
        </p:blipFill>
        <p:spPr>
          <a:xfrm>
            <a:off x="4572000" y="1152475"/>
            <a:ext cx="4116950" cy="332133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Компоновка (layout)</a:t>
            </a:r>
            <a:endParaRPr/>
          </a:p>
        </p:txBody>
      </p:sp>
      <p:sp>
        <p:nvSpPr>
          <p:cNvPr id="237" name="Google Shape;237;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ru">
                <a:solidFill>
                  <a:schemeClr val="dk1"/>
                </a:solidFill>
              </a:rPr>
              <a:t>В тот момент, когда дерево рендера (render tree) построено, становится возможным этап компоновки (layout). </a:t>
            </a:r>
            <a:br>
              <a:rPr lang="ru">
                <a:solidFill>
                  <a:schemeClr val="dk1"/>
                </a:solidFill>
              </a:rPr>
            </a:br>
            <a:r>
              <a:rPr lang="ru" b="1">
                <a:solidFill>
                  <a:schemeClr val="dk1"/>
                </a:solidFill>
              </a:rPr>
              <a:t>Layout</a:t>
            </a:r>
            <a:r>
              <a:rPr lang="ru">
                <a:solidFill>
                  <a:schemeClr val="dk1"/>
                </a:solidFill>
              </a:rPr>
              <a:t> — это рекурсивный процесс определения положения и размеров элементов из Render Tree. Он начинается от корневого Render Object, которым является, и проходит рекурсивно вниз по части или всей иерархии дерева высчитывая геометрические размеры дочерних render object'ов. Корневой элемент имеет позицию (0,0) и его размеры равны размерам видимой части окна, то есть размеру viewport'a.</a:t>
            </a:r>
            <a:endParaRPr>
              <a:solidFill>
                <a:schemeClr val="dk1"/>
              </a:solidFill>
            </a:endParaRPr>
          </a:p>
          <a:p>
            <a:pPr marL="0" lvl="0" indent="0" algn="l" rtl="0">
              <a:spcBef>
                <a:spcPts val="1200"/>
              </a:spcBef>
              <a:spcAft>
                <a:spcPts val="0"/>
              </a:spcAft>
              <a:buNone/>
            </a:pPr>
            <a:r>
              <a:rPr lang="ru">
                <a:solidFill>
                  <a:schemeClr val="dk1"/>
                </a:solidFill>
              </a:rPr>
              <a:t>К концу процесса layout каждый render object имеет свое положение и размеры.</a:t>
            </a:r>
            <a:endParaRPr>
              <a:solidFill>
                <a:schemeClr val="dk1"/>
              </a:solidFill>
            </a:endParaRPr>
          </a:p>
          <a:p>
            <a:pPr marL="0" lvl="0" indent="0" algn="l" rtl="0">
              <a:spcBef>
                <a:spcPts val="1200"/>
              </a:spcBef>
              <a:spcAft>
                <a:spcPts val="1200"/>
              </a:spcAft>
              <a:buNone/>
            </a:pPr>
            <a:r>
              <a:rPr lang="ru">
                <a:solidFill>
                  <a:schemeClr val="dk1"/>
                </a:solidFill>
              </a:rPr>
              <a:t>Подводя промежуточный итог: </a:t>
            </a:r>
            <a:r>
              <a:rPr lang="ru" b="1">
                <a:solidFill>
                  <a:schemeClr val="dk1"/>
                </a:solidFill>
              </a:rPr>
              <a:t>браузер знает что, как и где рисовать</a:t>
            </a:r>
            <a:r>
              <a:rPr lang="ru">
                <a:solidFill>
                  <a:schemeClr val="dk1"/>
                </a:solidFill>
              </a:rPr>
              <a:t>. Следовательно — осталось только нарисовать.</a:t>
            </a:r>
            <a:endParaRPr>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Базовый сценарий работы web-приложения</a:t>
            </a:r>
            <a:endParaRPr/>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ru">
                <a:solidFill>
                  <a:schemeClr val="dk1"/>
                </a:solidFill>
              </a:rPr>
              <a:t>Пользователь вводит </a:t>
            </a:r>
            <a:r>
              <a:rPr lang="ru" u="sng">
                <a:solidFill>
                  <a:schemeClr val="dk1"/>
                </a:solidFill>
              </a:rPr>
              <a:t>URL</a:t>
            </a:r>
            <a:endParaRPr u="sng">
              <a:solidFill>
                <a:schemeClr val="dk1"/>
              </a:solidFill>
            </a:endParaRPr>
          </a:p>
          <a:p>
            <a:pPr marL="457200" lvl="0" indent="-342900" algn="l" rtl="0">
              <a:spcBef>
                <a:spcPts val="0"/>
              </a:spcBef>
              <a:spcAft>
                <a:spcPts val="0"/>
              </a:spcAft>
              <a:buClr>
                <a:schemeClr val="dk1"/>
              </a:buClr>
              <a:buSzPts val="1800"/>
              <a:buChar char="●"/>
            </a:pPr>
            <a:r>
              <a:rPr lang="ru">
                <a:solidFill>
                  <a:schemeClr val="dk1"/>
                </a:solidFill>
              </a:rPr>
              <a:t>Браузер загружает страницу - HTML </a:t>
            </a:r>
            <a:r>
              <a:rPr lang="ru" u="sng">
                <a:solidFill>
                  <a:schemeClr val="dk1"/>
                </a:solidFill>
              </a:rPr>
              <a:t>документ</a:t>
            </a:r>
            <a:endParaRPr u="sng">
              <a:solidFill>
                <a:schemeClr val="dk1"/>
              </a:solidFill>
            </a:endParaRPr>
          </a:p>
          <a:p>
            <a:pPr marL="457200" lvl="0" indent="-342900" algn="l" rtl="0">
              <a:spcBef>
                <a:spcPts val="0"/>
              </a:spcBef>
              <a:spcAft>
                <a:spcPts val="0"/>
              </a:spcAft>
              <a:buClr>
                <a:schemeClr val="dk1"/>
              </a:buClr>
              <a:buSzPts val="1800"/>
              <a:buChar char="●"/>
            </a:pPr>
            <a:r>
              <a:rPr lang="ru">
                <a:solidFill>
                  <a:schemeClr val="dk1"/>
                </a:solidFill>
              </a:rPr>
              <a:t>Браузер анализирует (парсит) HTML и загружает </a:t>
            </a:r>
            <a:r>
              <a:rPr lang="ru" u="sng">
                <a:solidFill>
                  <a:schemeClr val="dk1"/>
                </a:solidFill>
              </a:rPr>
              <a:t>доп. ресурсы</a:t>
            </a:r>
            <a:endParaRPr u="sng">
              <a:solidFill>
                <a:schemeClr val="dk1"/>
              </a:solidFill>
            </a:endParaRPr>
          </a:p>
          <a:p>
            <a:pPr marL="457200" lvl="0" indent="-342900" algn="l" rtl="0">
              <a:spcBef>
                <a:spcPts val="0"/>
              </a:spcBef>
              <a:spcAft>
                <a:spcPts val="0"/>
              </a:spcAft>
              <a:buClr>
                <a:schemeClr val="dk1"/>
              </a:buClr>
              <a:buSzPts val="1800"/>
              <a:buChar char="●"/>
            </a:pPr>
            <a:r>
              <a:rPr lang="ru">
                <a:solidFill>
                  <a:schemeClr val="dk1"/>
                </a:solidFill>
              </a:rPr>
              <a:t>Браузер отображает (рендерит) HTML-страницу</a:t>
            </a:r>
            <a:endParaRPr>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Отрисовка (paint)</a:t>
            </a:r>
            <a:endParaRPr/>
          </a:p>
        </p:txBody>
      </p:sp>
      <p:sp>
        <p:nvSpPr>
          <p:cNvPr id="243" name="Google Shape;243;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ru">
                <a:solidFill>
                  <a:schemeClr val="dk1"/>
                </a:solidFill>
              </a:rPr>
              <a:t>Последний этап в нашем списке - </a:t>
            </a:r>
            <a:r>
              <a:rPr lang="ru" b="1">
                <a:solidFill>
                  <a:schemeClr val="dk1"/>
                </a:solidFill>
              </a:rPr>
              <a:t>отрисовка (paint)</a:t>
            </a:r>
            <a:r>
              <a:rPr lang="ru">
                <a:solidFill>
                  <a:schemeClr val="dk1"/>
                </a:solidFill>
              </a:rPr>
              <a:t> пикселей на экране. Когда дерево рендера (render tree) создано, компоновка (layout) произошла, пиксели могут быть отрисованы. При первичной загрузке документа (onload) весь экран будет отрисован. После этого будут перерисовываться только необходимые к обновлению части экрана, так как браузер старается оптимизировать процесс отрисовки, избегая ненужной работы. Так, если у вас в документе есть два элемента, перерисовываться будет только тот, который вы изменили.</a:t>
            </a:r>
            <a:endParaRPr>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ru"/>
              <a:t>Клиент-серверная модель</a:t>
            </a:r>
            <a:endParaRPr/>
          </a:p>
        </p:txBody>
      </p:sp>
      <p:sp>
        <p:nvSpPr>
          <p:cNvPr id="249" name="Google Shape;249;p44"/>
          <p:cNvSpPr txBo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p>
            <a:pPr marL="0" lvl="0" indent="0" algn="ctr" rtl="0">
              <a:lnSpc>
                <a:spcPct val="115000"/>
              </a:lnSpc>
              <a:spcBef>
                <a:spcPts val="0"/>
              </a:spcBef>
              <a:spcAft>
                <a:spcPts val="1200"/>
              </a:spcAft>
              <a:buNone/>
            </a:pPr>
            <a:r>
              <a:rPr lang="ru" sz="1800">
                <a:solidFill>
                  <a:srgbClr val="595959"/>
                </a:solidFill>
              </a:rPr>
              <a:t>Подробнее тут: https://habr.com/ru/post/495698/</a:t>
            </a:r>
            <a:endParaRPr sz="1800">
              <a:solidFill>
                <a:srgbClr val="595959"/>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Клиент-сервер</a:t>
            </a:r>
            <a:endParaRPr/>
          </a:p>
        </p:txBody>
      </p:sp>
      <p:sp>
        <p:nvSpPr>
          <p:cNvPr id="255" name="Google Shape;255;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ru" b="1">
                <a:solidFill>
                  <a:schemeClr val="dk1"/>
                </a:solidFill>
              </a:rPr>
              <a:t>Клиент – серверная модель</a:t>
            </a:r>
            <a:r>
              <a:rPr lang="ru">
                <a:solidFill>
                  <a:schemeClr val="dk1"/>
                </a:solidFill>
              </a:rPr>
              <a:t> — вычислительная или сетевая архитектура, в которой задания или сетевая нагрузка распределены между поставщиками услуг, называемыми серверами, и заказчиками услуг, называемыми клиентами</a:t>
            </a:r>
            <a:endParaRPr>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Клиент-сервер</a:t>
            </a:r>
            <a:endParaRPr/>
          </a:p>
        </p:txBody>
      </p:sp>
      <p:sp>
        <p:nvSpPr>
          <p:cNvPr id="261" name="Google Shape;261;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solidFill>
                <a:schemeClr val="dk1"/>
              </a:solidFill>
            </a:endParaRPr>
          </a:p>
        </p:txBody>
      </p:sp>
      <p:pic>
        <p:nvPicPr>
          <p:cNvPr id="262" name="Google Shape;262;p46"/>
          <p:cNvPicPr preferRelativeResize="0"/>
          <p:nvPr/>
        </p:nvPicPr>
        <p:blipFill>
          <a:blip r:embed="rId3">
            <a:alphaModFix/>
          </a:blip>
          <a:stretch>
            <a:fillRect/>
          </a:stretch>
        </p:blipFill>
        <p:spPr>
          <a:xfrm>
            <a:off x="1703900" y="841350"/>
            <a:ext cx="5736200" cy="43021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ru"/>
              <a:t>История веб-приложения</a:t>
            </a:r>
            <a:endParaRPr/>
          </a:p>
        </p:txBody>
      </p:sp>
      <p:sp>
        <p:nvSpPr>
          <p:cNvPr id="268" name="Google Shape;268;p47"/>
          <p:cNvSpPr txBo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p>
            <a:pPr marL="0" lvl="0" indent="0" algn="ctr" rtl="0">
              <a:lnSpc>
                <a:spcPct val="115000"/>
              </a:lnSpc>
              <a:spcBef>
                <a:spcPts val="0"/>
              </a:spcBef>
              <a:spcAft>
                <a:spcPts val="1200"/>
              </a:spcAft>
              <a:buNone/>
            </a:pPr>
            <a:r>
              <a:rPr lang="ru" sz="1800">
                <a:solidFill>
                  <a:srgbClr val="595959"/>
                </a:solidFill>
              </a:rPr>
              <a:t>Подробнее тут: нигде</a:t>
            </a:r>
            <a:endParaRPr sz="1800">
              <a:solidFill>
                <a:srgbClr val="595959"/>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Статические веб-страницы</a:t>
            </a:r>
            <a:endParaRPr/>
          </a:p>
        </p:txBody>
      </p:sp>
      <p:sp>
        <p:nvSpPr>
          <p:cNvPr id="274" name="Google Shape;274;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solidFill>
                <a:schemeClr val="dk1"/>
              </a:solidFill>
            </a:endParaRPr>
          </a:p>
        </p:txBody>
      </p:sp>
      <p:pic>
        <p:nvPicPr>
          <p:cNvPr id="275" name="Google Shape;275;p48"/>
          <p:cNvPicPr preferRelativeResize="0"/>
          <p:nvPr/>
        </p:nvPicPr>
        <p:blipFill>
          <a:blip r:embed="rId3">
            <a:alphaModFix/>
          </a:blip>
          <a:stretch>
            <a:fillRect/>
          </a:stretch>
        </p:blipFill>
        <p:spPr>
          <a:xfrm>
            <a:off x="0" y="1132780"/>
            <a:ext cx="9144003" cy="345579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Статические веб-страницы</a:t>
            </a:r>
            <a:endParaRPr/>
          </a:p>
        </p:txBody>
      </p:sp>
      <p:sp>
        <p:nvSpPr>
          <p:cNvPr id="281" name="Google Shape;281;p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ru">
                <a:solidFill>
                  <a:schemeClr val="dk1"/>
                </a:solidFill>
              </a:rPr>
              <a:t>Frontend</a:t>
            </a:r>
            <a:endParaRPr>
              <a:solidFill>
                <a:schemeClr val="dk1"/>
              </a:solidFill>
            </a:endParaRPr>
          </a:p>
          <a:p>
            <a:pPr marL="914400" lvl="1" indent="-330200" algn="l" rtl="0">
              <a:spcBef>
                <a:spcPts val="0"/>
              </a:spcBef>
              <a:spcAft>
                <a:spcPts val="0"/>
              </a:spcAft>
              <a:buClr>
                <a:schemeClr val="dk1"/>
              </a:buClr>
              <a:buSzPts val="1600"/>
              <a:buAutoNum type="alphaLcPeriod"/>
            </a:pPr>
            <a:r>
              <a:rPr lang="ru" sz="1600">
                <a:solidFill>
                  <a:schemeClr val="dk1"/>
                </a:solidFill>
              </a:rPr>
              <a:t>Отображение статических HTML-страниц (HTML, CSS);</a:t>
            </a:r>
            <a:endParaRPr sz="1600">
              <a:solidFill>
                <a:schemeClr val="dk1"/>
              </a:solidFill>
            </a:endParaRPr>
          </a:p>
          <a:p>
            <a:pPr marL="914400" lvl="1" indent="-330200" algn="l" rtl="0">
              <a:spcBef>
                <a:spcPts val="0"/>
              </a:spcBef>
              <a:spcAft>
                <a:spcPts val="0"/>
              </a:spcAft>
              <a:buClr>
                <a:schemeClr val="dk1"/>
              </a:buClr>
              <a:buSzPts val="1600"/>
              <a:buAutoNum type="alphaLcPeriod"/>
            </a:pPr>
            <a:r>
              <a:rPr lang="ru" sz="1600">
                <a:solidFill>
                  <a:schemeClr val="dk1"/>
                </a:solidFill>
              </a:rPr>
              <a:t>Контент на страницах, переходы по гиперссылкам</a:t>
            </a:r>
            <a:endParaRPr sz="1600">
              <a:solidFill>
                <a:schemeClr val="dk1"/>
              </a:solidFill>
            </a:endParaRPr>
          </a:p>
          <a:p>
            <a:pPr marL="457200" lvl="0" indent="-342900" algn="l" rtl="0">
              <a:spcBef>
                <a:spcPts val="0"/>
              </a:spcBef>
              <a:spcAft>
                <a:spcPts val="0"/>
              </a:spcAft>
              <a:buClr>
                <a:schemeClr val="dk1"/>
              </a:buClr>
              <a:buSzPts val="1800"/>
              <a:buChar char="●"/>
            </a:pPr>
            <a:r>
              <a:rPr lang="ru">
                <a:solidFill>
                  <a:schemeClr val="dk1"/>
                </a:solidFill>
              </a:rPr>
              <a:t>Backend</a:t>
            </a:r>
            <a:endParaRPr>
              <a:solidFill>
                <a:schemeClr val="dk1"/>
              </a:solidFill>
            </a:endParaRPr>
          </a:p>
          <a:p>
            <a:pPr marL="914400" lvl="1" indent="-330200" algn="l" rtl="0">
              <a:spcBef>
                <a:spcPts val="0"/>
              </a:spcBef>
              <a:spcAft>
                <a:spcPts val="0"/>
              </a:spcAft>
              <a:buClr>
                <a:schemeClr val="dk1"/>
              </a:buClr>
              <a:buSzPts val="1600"/>
              <a:buAutoNum type="alphaLcPeriod"/>
            </a:pPr>
            <a:r>
              <a:rPr lang="ru" sz="1600">
                <a:solidFill>
                  <a:schemeClr val="dk1"/>
                </a:solidFill>
              </a:rPr>
              <a:t>Хранение статических документов и отдача по запросу по протоколу HTTP</a:t>
            </a:r>
            <a:endParaRPr sz="1600">
              <a:solidFill>
                <a:schemeClr val="dk1"/>
              </a:solidFill>
            </a:endParaRPr>
          </a:p>
          <a:p>
            <a:pPr marL="0" lvl="0" indent="0" algn="l" rtl="0">
              <a:spcBef>
                <a:spcPts val="1200"/>
              </a:spcBef>
              <a:spcAft>
                <a:spcPts val="1200"/>
              </a:spcAft>
              <a:buNone/>
            </a:pPr>
            <a:endParaRPr>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Динамические веб-сервисы</a:t>
            </a:r>
            <a:endParaRPr/>
          </a:p>
        </p:txBody>
      </p:sp>
      <p:sp>
        <p:nvSpPr>
          <p:cNvPr id="287" name="Google Shape;287;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solidFill>
                <a:schemeClr val="dk1"/>
              </a:solidFill>
            </a:endParaRPr>
          </a:p>
        </p:txBody>
      </p:sp>
      <p:pic>
        <p:nvPicPr>
          <p:cNvPr id="288" name="Google Shape;288;p50"/>
          <p:cNvPicPr preferRelativeResize="0"/>
          <p:nvPr/>
        </p:nvPicPr>
        <p:blipFill>
          <a:blip r:embed="rId3">
            <a:alphaModFix/>
          </a:blip>
          <a:stretch>
            <a:fillRect/>
          </a:stretch>
        </p:blipFill>
        <p:spPr>
          <a:xfrm>
            <a:off x="0" y="1096119"/>
            <a:ext cx="9144003" cy="295126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ru"/>
              <a:t>Динамические веб-сервисы</a:t>
            </a:r>
            <a:endParaRPr/>
          </a:p>
        </p:txBody>
      </p:sp>
      <p:sp>
        <p:nvSpPr>
          <p:cNvPr id="294" name="Google Shape;294;p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ru">
                <a:solidFill>
                  <a:schemeClr val="dk1"/>
                </a:solidFill>
              </a:rPr>
              <a:t>Frontend</a:t>
            </a:r>
            <a:endParaRPr>
              <a:solidFill>
                <a:schemeClr val="dk1"/>
              </a:solidFill>
            </a:endParaRPr>
          </a:p>
          <a:p>
            <a:pPr marL="914400" lvl="1" indent="-330200" algn="l" rtl="0">
              <a:spcBef>
                <a:spcPts val="0"/>
              </a:spcBef>
              <a:spcAft>
                <a:spcPts val="0"/>
              </a:spcAft>
              <a:buClr>
                <a:schemeClr val="dk1"/>
              </a:buClr>
              <a:buSzPts val="1600"/>
              <a:buAutoNum type="alphaLcPeriod"/>
            </a:pPr>
            <a:r>
              <a:rPr lang="ru" sz="1600">
                <a:solidFill>
                  <a:schemeClr val="dk1"/>
                </a:solidFill>
              </a:rPr>
              <a:t>Отображение статических HTML-страниц (HTML, CSS)</a:t>
            </a:r>
            <a:endParaRPr sz="1600">
              <a:solidFill>
                <a:schemeClr val="dk1"/>
              </a:solidFill>
            </a:endParaRPr>
          </a:p>
          <a:p>
            <a:pPr marL="914400" lvl="1" indent="-330200" algn="l" rtl="0">
              <a:spcBef>
                <a:spcPts val="0"/>
              </a:spcBef>
              <a:spcAft>
                <a:spcPts val="0"/>
              </a:spcAft>
              <a:buClr>
                <a:schemeClr val="dk1"/>
              </a:buClr>
              <a:buSzPts val="1600"/>
              <a:buAutoNum type="alphaLcPeriod"/>
            </a:pPr>
            <a:r>
              <a:rPr lang="ru" sz="1600">
                <a:solidFill>
                  <a:schemeClr val="dk1"/>
                </a:solidFill>
              </a:rPr>
              <a:t>Контент на страницах, переходы по гиперссылкам</a:t>
            </a:r>
            <a:endParaRPr sz="1600">
              <a:solidFill>
                <a:schemeClr val="dk1"/>
              </a:solidFill>
            </a:endParaRPr>
          </a:p>
          <a:p>
            <a:pPr marL="914400" lvl="1" indent="-330200" algn="l" rtl="0">
              <a:spcBef>
                <a:spcPts val="0"/>
              </a:spcBef>
              <a:spcAft>
                <a:spcPts val="0"/>
              </a:spcAft>
              <a:buClr>
                <a:schemeClr val="dk1"/>
              </a:buClr>
              <a:buSzPts val="1600"/>
              <a:buAutoNum type="alphaLcPeriod"/>
            </a:pPr>
            <a:r>
              <a:rPr lang="ru" sz="1600">
                <a:solidFill>
                  <a:schemeClr val="dk1"/>
                </a:solidFill>
              </a:rPr>
              <a:t>Взаимодействие с сервисом посредством форм</a:t>
            </a:r>
            <a:endParaRPr sz="1600">
              <a:solidFill>
                <a:schemeClr val="dk1"/>
              </a:solidFill>
            </a:endParaRPr>
          </a:p>
          <a:p>
            <a:pPr marL="457200" lvl="0" indent="-342900" algn="l" rtl="0">
              <a:spcBef>
                <a:spcPts val="0"/>
              </a:spcBef>
              <a:spcAft>
                <a:spcPts val="0"/>
              </a:spcAft>
              <a:buClr>
                <a:schemeClr val="dk1"/>
              </a:buClr>
              <a:buSzPts val="1800"/>
              <a:buChar char="●"/>
            </a:pPr>
            <a:r>
              <a:rPr lang="ru">
                <a:solidFill>
                  <a:schemeClr val="dk1"/>
                </a:solidFill>
              </a:rPr>
              <a:t>Backend</a:t>
            </a:r>
            <a:endParaRPr>
              <a:solidFill>
                <a:schemeClr val="dk1"/>
              </a:solidFill>
            </a:endParaRPr>
          </a:p>
          <a:p>
            <a:pPr marL="914400" lvl="1" indent="-330200" algn="l" rtl="0">
              <a:spcBef>
                <a:spcPts val="0"/>
              </a:spcBef>
              <a:spcAft>
                <a:spcPts val="0"/>
              </a:spcAft>
              <a:buClr>
                <a:schemeClr val="dk1"/>
              </a:buClr>
              <a:buSzPts val="1600"/>
              <a:buAutoNum type="alphaLcPeriod"/>
            </a:pPr>
            <a:r>
              <a:rPr lang="ru" sz="1600">
                <a:solidFill>
                  <a:schemeClr val="dk1"/>
                </a:solidFill>
              </a:rPr>
              <a:t>Хранение статических документов и отдача по запросу по протоколу HTTP</a:t>
            </a:r>
            <a:endParaRPr sz="1600">
              <a:solidFill>
                <a:schemeClr val="dk1"/>
              </a:solidFill>
            </a:endParaRPr>
          </a:p>
          <a:p>
            <a:pPr marL="914400" lvl="1" indent="-330200" algn="l" rtl="0">
              <a:spcBef>
                <a:spcPts val="0"/>
              </a:spcBef>
              <a:spcAft>
                <a:spcPts val="0"/>
              </a:spcAft>
              <a:buClr>
                <a:schemeClr val="dk1"/>
              </a:buClr>
              <a:buSzPts val="1600"/>
              <a:buAutoNum type="alphaLcPeriod"/>
            </a:pPr>
            <a:r>
              <a:rPr lang="ru" sz="1600">
                <a:solidFill>
                  <a:schemeClr val="dk1"/>
                </a:solidFill>
              </a:rPr>
              <a:t>Обработка пользовательских запросов и генерация динамических страниц</a:t>
            </a:r>
            <a:endParaRPr sz="1600">
              <a:solidFill>
                <a:schemeClr val="dk1"/>
              </a:solidFill>
            </a:endParaRPr>
          </a:p>
          <a:p>
            <a:pPr marL="914400" lvl="1" indent="-330200" algn="l" rtl="0">
              <a:spcBef>
                <a:spcPts val="0"/>
              </a:spcBef>
              <a:spcAft>
                <a:spcPts val="0"/>
              </a:spcAft>
              <a:buClr>
                <a:schemeClr val="dk1"/>
              </a:buClr>
              <a:buSzPts val="1600"/>
              <a:buAutoNum type="alphaLcPeriod"/>
            </a:pPr>
            <a:r>
              <a:rPr lang="ru" sz="1600">
                <a:solidFill>
                  <a:schemeClr val="dk1"/>
                </a:solidFill>
              </a:rPr>
              <a:t>Хранение данных в базе данных</a:t>
            </a:r>
            <a:endParaRPr sz="1600">
              <a:solidFill>
                <a:schemeClr val="dk1"/>
              </a:solidFill>
            </a:endParaRPr>
          </a:p>
          <a:p>
            <a:pPr marL="0" lvl="0" indent="0" algn="l" rtl="0">
              <a:spcBef>
                <a:spcPts val="1200"/>
              </a:spcBef>
              <a:spcAft>
                <a:spcPts val="1200"/>
              </a:spcAft>
              <a:buNone/>
            </a:pPr>
            <a:endParaRPr>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Веб-приложения</a:t>
            </a:r>
            <a:endParaRPr/>
          </a:p>
        </p:txBody>
      </p:sp>
      <p:sp>
        <p:nvSpPr>
          <p:cNvPr id="300" name="Google Shape;300;p5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solidFill>
                <a:schemeClr val="dk1"/>
              </a:solidFill>
            </a:endParaRPr>
          </a:p>
        </p:txBody>
      </p:sp>
      <p:pic>
        <p:nvPicPr>
          <p:cNvPr id="301" name="Google Shape;301;p52"/>
          <p:cNvPicPr preferRelativeResize="0"/>
          <p:nvPr/>
        </p:nvPicPr>
        <p:blipFill>
          <a:blip r:embed="rId3">
            <a:alphaModFix/>
          </a:blip>
          <a:stretch>
            <a:fillRect/>
          </a:stretch>
        </p:blipFill>
        <p:spPr>
          <a:xfrm>
            <a:off x="1779094" y="1152475"/>
            <a:ext cx="5585807" cy="3991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URL - unified resource locator</a:t>
            </a:r>
            <a:endParaRPr/>
          </a:p>
        </p:txBody>
      </p:sp>
      <p:sp>
        <p:nvSpPr>
          <p:cNvPr id="73" name="Google Shape;7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sz="1500" b="1" u="sng">
                <a:solidFill>
                  <a:schemeClr val="hlink"/>
                </a:solidFill>
                <a:latin typeface="Roboto Mono"/>
                <a:ea typeface="Roboto Mono"/>
                <a:cs typeface="Roboto Mono"/>
                <a:sym typeface="Roboto Mono"/>
                <a:hlinkClick r:id="rId3"/>
              </a:rPr>
              <a:t>http://mi-ami.ru:8080/profile/account.html?gender=male&amp;age=13#comments</a:t>
            </a:r>
            <a:endParaRPr sz="1500" b="1">
              <a:latin typeface="Roboto Mono"/>
              <a:ea typeface="Roboto Mono"/>
              <a:cs typeface="Roboto Mono"/>
              <a:sym typeface="Roboto Mono"/>
            </a:endParaRPr>
          </a:p>
          <a:p>
            <a:pPr marL="457200" lvl="0" indent="-342900" algn="l" rtl="0">
              <a:spcBef>
                <a:spcPts val="1200"/>
              </a:spcBef>
              <a:spcAft>
                <a:spcPts val="0"/>
              </a:spcAft>
              <a:buClr>
                <a:schemeClr val="dk1"/>
              </a:buClr>
              <a:buSzPts val="1800"/>
              <a:buChar char="●"/>
            </a:pPr>
            <a:r>
              <a:rPr lang="ru" b="1">
                <a:solidFill>
                  <a:schemeClr val="dk1"/>
                </a:solidFill>
              </a:rPr>
              <a:t>http</a:t>
            </a:r>
            <a:r>
              <a:rPr lang="ru">
                <a:solidFill>
                  <a:schemeClr val="dk1"/>
                </a:solidFill>
              </a:rPr>
              <a:t> - протокол</a:t>
            </a:r>
            <a:endParaRPr>
              <a:solidFill>
                <a:schemeClr val="dk1"/>
              </a:solidFill>
            </a:endParaRPr>
          </a:p>
          <a:p>
            <a:pPr marL="457200" lvl="0" indent="-342900" algn="l" rtl="0">
              <a:spcBef>
                <a:spcPts val="0"/>
              </a:spcBef>
              <a:spcAft>
                <a:spcPts val="0"/>
              </a:spcAft>
              <a:buClr>
                <a:schemeClr val="dk1"/>
              </a:buClr>
              <a:buSzPts val="1800"/>
              <a:buChar char="●"/>
            </a:pPr>
            <a:r>
              <a:rPr lang="ru" b="1">
                <a:solidFill>
                  <a:schemeClr val="dk1"/>
                </a:solidFill>
              </a:rPr>
              <a:t>mi-ami.ru</a:t>
            </a:r>
            <a:r>
              <a:rPr lang="ru">
                <a:solidFill>
                  <a:schemeClr val="dk1"/>
                </a:solidFill>
              </a:rPr>
              <a:t> - доменное имя (DNS имя сервера)</a:t>
            </a:r>
            <a:endParaRPr>
              <a:solidFill>
                <a:schemeClr val="dk1"/>
              </a:solidFill>
            </a:endParaRPr>
          </a:p>
          <a:p>
            <a:pPr marL="457200" lvl="0" indent="-342900" algn="l" rtl="0">
              <a:spcBef>
                <a:spcPts val="0"/>
              </a:spcBef>
              <a:spcAft>
                <a:spcPts val="0"/>
              </a:spcAft>
              <a:buClr>
                <a:schemeClr val="dk1"/>
              </a:buClr>
              <a:buSzPts val="1800"/>
              <a:buChar char="●"/>
            </a:pPr>
            <a:r>
              <a:rPr lang="ru" b="1">
                <a:solidFill>
                  <a:schemeClr val="dk1"/>
                </a:solidFill>
              </a:rPr>
              <a:t>8080</a:t>
            </a:r>
            <a:r>
              <a:rPr lang="ru">
                <a:solidFill>
                  <a:schemeClr val="dk1"/>
                </a:solidFill>
              </a:rPr>
              <a:t> - TCP порт</a:t>
            </a:r>
            <a:endParaRPr>
              <a:solidFill>
                <a:schemeClr val="dk1"/>
              </a:solidFill>
            </a:endParaRPr>
          </a:p>
          <a:p>
            <a:pPr marL="457200" lvl="0" indent="-342900" algn="l" rtl="0">
              <a:spcBef>
                <a:spcPts val="0"/>
              </a:spcBef>
              <a:spcAft>
                <a:spcPts val="0"/>
              </a:spcAft>
              <a:buClr>
                <a:schemeClr val="dk1"/>
              </a:buClr>
              <a:buSzPts val="1800"/>
              <a:buChar char="●"/>
            </a:pPr>
            <a:r>
              <a:rPr lang="ru" b="1">
                <a:solidFill>
                  <a:schemeClr val="dk1"/>
                </a:solidFill>
              </a:rPr>
              <a:t>/profile/account.html</a:t>
            </a:r>
            <a:r>
              <a:rPr lang="ru">
                <a:solidFill>
                  <a:schemeClr val="dk1"/>
                </a:solidFill>
              </a:rPr>
              <a:t> - путь до документа</a:t>
            </a:r>
            <a:endParaRPr>
              <a:solidFill>
                <a:schemeClr val="dk1"/>
              </a:solidFill>
            </a:endParaRPr>
          </a:p>
          <a:p>
            <a:pPr marL="457200" lvl="0" indent="-342900" algn="l" rtl="0">
              <a:spcBef>
                <a:spcPts val="0"/>
              </a:spcBef>
              <a:spcAft>
                <a:spcPts val="0"/>
              </a:spcAft>
              <a:buClr>
                <a:schemeClr val="dk1"/>
              </a:buClr>
              <a:buSzPts val="1800"/>
              <a:buChar char="●"/>
            </a:pPr>
            <a:r>
              <a:rPr lang="ru" b="1" u="sng">
                <a:solidFill>
                  <a:schemeClr val="dk1"/>
                </a:solidFill>
                <a:hlinkClick r:id="rId3">
                  <a:extLst>
                    <a:ext uri="{A12FA001-AC4F-418D-AE19-62706E023703}">
                      <ahyp:hlinkClr xmlns:ahyp="http://schemas.microsoft.com/office/drawing/2018/hyperlinkcolor" val="tx"/>
                    </a:ext>
                  </a:extLst>
                </a:hlinkClick>
              </a:rPr>
              <a:t>?gender=male&amp;age=13</a:t>
            </a:r>
            <a:r>
              <a:rPr lang="ru">
                <a:solidFill>
                  <a:schemeClr val="dk1"/>
                </a:solidFill>
              </a:rPr>
              <a:t> - query-параметры (параметры запроса)</a:t>
            </a:r>
            <a:endParaRPr>
              <a:solidFill>
                <a:schemeClr val="dk1"/>
              </a:solidFill>
            </a:endParaRPr>
          </a:p>
          <a:p>
            <a:pPr marL="457200" lvl="0" indent="-342900" algn="l" rtl="0">
              <a:spcBef>
                <a:spcPts val="0"/>
              </a:spcBef>
              <a:spcAft>
                <a:spcPts val="0"/>
              </a:spcAft>
              <a:buClr>
                <a:schemeClr val="dk1"/>
              </a:buClr>
              <a:buSzPts val="1800"/>
              <a:buChar char="●"/>
            </a:pPr>
            <a:r>
              <a:rPr lang="ru" b="1">
                <a:solidFill>
                  <a:schemeClr val="dk1"/>
                </a:solidFill>
              </a:rPr>
              <a:t>#comments </a:t>
            </a:r>
            <a:r>
              <a:rPr lang="ru">
                <a:solidFill>
                  <a:schemeClr val="dk1"/>
                </a:solidFill>
              </a:rPr>
              <a:t>- якорь</a:t>
            </a:r>
            <a:endParaRPr>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Динамические веб-сервисы</a:t>
            </a:r>
            <a:endParaRPr/>
          </a:p>
        </p:txBody>
      </p:sp>
      <p:sp>
        <p:nvSpPr>
          <p:cNvPr id="307" name="Google Shape;307;p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ru">
                <a:solidFill>
                  <a:schemeClr val="dk1"/>
                </a:solidFill>
              </a:rPr>
              <a:t>Frontend</a:t>
            </a:r>
            <a:endParaRPr>
              <a:solidFill>
                <a:schemeClr val="dk1"/>
              </a:solidFill>
            </a:endParaRPr>
          </a:p>
          <a:p>
            <a:pPr marL="914400" lvl="1" indent="-330200" algn="l" rtl="0">
              <a:spcBef>
                <a:spcPts val="0"/>
              </a:spcBef>
              <a:spcAft>
                <a:spcPts val="0"/>
              </a:spcAft>
              <a:buClr>
                <a:schemeClr val="dk1"/>
              </a:buClr>
              <a:buSzPts val="1600"/>
              <a:buAutoNum type="alphaLcPeriod"/>
            </a:pPr>
            <a:r>
              <a:rPr lang="ru" sz="1600">
                <a:solidFill>
                  <a:schemeClr val="dk1"/>
                </a:solidFill>
              </a:rPr>
              <a:t>Хранение и доступ к статическому контенту (файлы стилей, скрипты)</a:t>
            </a:r>
            <a:endParaRPr sz="1600">
              <a:solidFill>
                <a:schemeClr val="dk1"/>
              </a:solidFill>
            </a:endParaRPr>
          </a:p>
          <a:p>
            <a:pPr marL="914400" lvl="1" indent="-330200" algn="l" rtl="0">
              <a:spcBef>
                <a:spcPts val="0"/>
              </a:spcBef>
              <a:spcAft>
                <a:spcPts val="0"/>
              </a:spcAft>
              <a:buClr>
                <a:schemeClr val="dk1"/>
              </a:buClr>
              <a:buSzPts val="1600"/>
              <a:buAutoNum type="alphaLcPeriod"/>
            </a:pPr>
            <a:r>
              <a:rPr lang="ru" sz="1600">
                <a:solidFill>
                  <a:schemeClr val="dk1"/>
                </a:solidFill>
              </a:rPr>
              <a:t>Генерация и отображение пользовательского интерфейса</a:t>
            </a:r>
            <a:endParaRPr sz="1600">
              <a:solidFill>
                <a:schemeClr val="dk1"/>
              </a:solidFill>
            </a:endParaRPr>
          </a:p>
          <a:p>
            <a:pPr marL="914400" lvl="1" indent="-330200" algn="l" rtl="0">
              <a:spcBef>
                <a:spcPts val="0"/>
              </a:spcBef>
              <a:spcAft>
                <a:spcPts val="0"/>
              </a:spcAft>
              <a:buClr>
                <a:schemeClr val="dk1"/>
              </a:buClr>
              <a:buSzPts val="1600"/>
              <a:buAutoNum type="alphaLcPeriod"/>
            </a:pPr>
            <a:r>
              <a:rPr lang="ru" sz="1600">
                <a:solidFill>
                  <a:schemeClr val="dk1"/>
                </a:solidFill>
              </a:rPr>
              <a:t>Взаимодействие с пользователем и выполнение запросов к API</a:t>
            </a:r>
            <a:endParaRPr sz="1600">
              <a:solidFill>
                <a:schemeClr val="dk1"/>
              </a:solidFill>
            </a:endParaRPr>
          </a:p>
          <a:p>
            <a:pPr marL="914400" lvl="1" indent="-330200" algn="l" rtl="0">
              <a:spcBef>
                <a:spcPts val="0"/>
              </a:spcBef>
              <a:spcAft>
                <a:spcPts val="0"/>
              </a:spcAft>
              <a:buClr>
                <a:schemeClr val="dk1"/>
              </a:buClr>
              <a:buSzPts val="1600"/>
              <a:buAutoNum type="alphaLcPeriod"/>
            </a:pPr>
            <a:r>
              <a:rPr lang="ru" sz="1600">
                <a:solidFill>
                  <a:schemeClr val="dk1"/>
                </a:solidFill>
              </a:rPr>
              <a:t>Обновление пользовательского интерфейса в ответ на действия пользователя</a:t>
            </a:r>
            <a:endParaRPr sz="1600">
              <a:solidFill>
                <a:schemeClr val="dk1"/>
              </a:solidFill>
            </a:endParaRPr>
          </a:p>
          <a:p>
            <a:pPr marL="457200" lvl="0" indent="-342900" algn="l" rtl="0">
              <a:spcBef>
                <a:spcPts val="0"/>
              </a:spcBef>
              <a:spcAft>
                <a:spcPts val="0"/>
              </a:spcAft>
              <a:buClr>
                <a:schemeClr val="dk1"/>
              </a:buClr>
              <a:buSzPts val="1800"/>
              <a:buChar char="●"/>
            </a:pPr>
            <a:r>
              <a:rPr lang="ru">
                <a:solidFill>
                  <a:schemeClr val="dk1"/>
                </a:solidFill>
              </a:rPr>
              <a:t>Backend</a:t>
            </a:r>
            <a:endParaRPr>
              <a:solidFill>
                <a:schemeClr val="dk1"/>
              </a:solidFill>
            </a:endParaRPr>
          </a:p>
          <a:p>
            <a:pPr marL="914400" lvl="1" indent="-330200" algn="l" rtl="0">
              <a:spcBef>
                <a:spcPts val="0"/>
              </a:spcBef>
              <a:spcAft>
                <a:spcPts val="0"/>
              </a:spcAft>
              <a:buClr>
                <a:schemeClr val="dk1"/>
              </a:buClr>
              <a:buSzPts val="1600"/>
              <a:buAutoNum type="alphaLcPeriod"/>
            </a:pPr>
            <a:r>
              <a:rPr lang="ru" sz="1600">
                <a:solidFill>
                  <a:schemeClr val="dk1"/>
                </a:solidFill>
              </a:rPr>
              <a:t>Реализация публичного API</a:t>
            </a:r>
            <a:endParaRPr sz="1600">
              <a:solidFill>
                <a:schemeClr val="dk1"/>
              </a:solidFill>
            </a:endParaRPr>
          </a:p>
          <a:p>
            <a:pPr marL="914400" lvl="1" indent="-330200" algn="l" rtl="0">
              <a:spcBef>
                <a:spcPts val="0"/>
              </a:spcBef>
              <a:spcAft>
                <a:spcPts val="0"/>
              </a:spcAft>
              <a:buClr>
                <a:schemeClr val="dk1"/>
              </a:buClr>
              <a:buSzPts val="1600"/>
              <a:buAutoNum type="alphaLcPeriod"/>
            </a:pPr>
            <a:r>
              <a:rPr lang="ru" sz="1600">
                <a:solidFill>
                  <a:schemeClr val="dk1"/>
                </a:solidFill>
              </a:rPr>
              <a:t>Хранение данных в базе данных и работа с ними</a:t>
            </a:r>
            <a:endParaRPr>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13" name="Google Shape;313;p5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14" name="Google Shape;314;p54"/>
          <p:cNvPicPr preferRelativeResize="0"/>
          <p:nvPr/>
        </p:nvPicPr>
        <p:blipFill>
          <a:blip r:embed="rId3">
            <a:alphaModFix/>
          </a:blip>
          <a:stretch>
            <a:fillRect/>
          </a:stretch>
        </p:blipFill>
        <p:spPr>
          <a:xfrm>
            <a:off x="1281113" y="123825"/>
            <a:ext cx="6581775" cy="48958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ru"/>
              <a:t>Node &amp;&amp; Npm</a:t>
            </a:r>
            <a:endParaRPr/>
          </a:p>
        </p:txBody>
      </p:sp>
      <p:sp>
        <p:nvSpPr>
          <p:cNvPr id="320" name="Google Shape;320;p55"/>
          <p:cNvSpPr txBo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p>
            <a:pPr marL="0" lvl="0" indent="0" algn="ctr" rtl="0">
              <a:lnSpc>
                <a:spcPct val="115000"/>
              </a:lnSpc>
              <a:spcBef>
                <a:spcPts val="0"/>
              </a:spcBef>
              <a:spcAft>
                <a:spcPts val="1200"/>
              </a:spcAft>
              <a:buNone/>
            </a:pPr>
            <a:r>
              <a:rPr lang="ru" sz="1800">
                <a:solidFill>
                  <a:srgbClr val="595959"/>
                </a:solidFill>
              </a:rPr>
              <a:t>Подробнее тут https://nodejs.dev/</a:t>
            </a:r>
            <a:endParaRPr sz="1800">
              <a:solidFill>
                <a:srgbClr val="595959"/>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Что находится внутри браузера?</a:t>
            </a:r>
            <a:endParaRPr/>
          </a:p>
        </p:txBody>
      </p:sp>
      <p:pic>
        <p:nvPicPr>
          <p:cNvPr id="337" name="Google Shape;337;p58"/>
          <p:cNvPicPr preferRelativeResize="0"/>
          <p:nvPr/>
        </p:nvPicPr>
        <p:blipFill>
          <a:blip r:embed="rId3">
            <a:alphaModFix/>
          </a:blip>
          <a:stretch>
            <a:fillRect/>
          </a:stretch>
        </p:blipFill>
        <p:spPr>
          <a:xfrm>
            <a:off x="1822400" y="1017725"/>
            <a:ext cx="5499197" cy="382097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Ограничения JS в браузере</a:t>
            </a:r>
            <a:endParaRPr/>
          </a:p>
        </p:txBody>
      </p:sp>
      <p:sp>
        <p:nvSpPr>
          <p:cNvPr id="343" name="Google Shape;343;p5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ru">
                <a:solidFill>
                  <a:schemeClr val="dk1"/>
                </a:solidFill>
              </a:rPr>
              <a:t>Нельзя взаимодействовать с файловой системой</a:t>
            </a:r>
            <a:endParaRPr>
              <a:solidFill>
                <a:schemeClr val="dk1"/>
              </a:solidFill>
            </a:endParaRPr>
          </a:p>
          <a:p>
            <a:pPr marL="457200" lvl="0" indent="-342900" algn="l" rtl="0">
              <a:spcBef>
                <a:spcPts val="0"/>
              </a:spcBef>
              <a:spcAft>
                <a:spcPts val="0"/>
              </a:spcAft>
              <a:buClr>
                <a:schemeClr val="accent2"/>
              </a:buClr>
              <a:buSzPts val="1800"/>
              <a:buFont typeface="Roboto"/>
              <a:buChar char="●"/>
            </a:pPr>
            <a:r>
              <a:rPr lang="ru">
                <a:solidFill>
                  <a:schemeClr val="accent2"/>
                </a:solidFill>
                <a:latin typeface="Roboto"/>
                <a:ea typeface="Roboto"/>
                <a:cs typeface="Roboto"/>
                <a:sym typeface="Roboto"/>
              </a:rPr>
              <a:t>Нет доступа к сетевым функциям, кроме того, что предоставляет сам браузер</a:t>
            </a:r>
            <a:endParaRPr>
              <a:solidFill>
                <a:schemeClr val="accent2"/>
              </a:solidFill>
              <a:latin typeface="Roboto"/>
              <a:ea typeface="Roboto"/>
              <a:cs typeface="Roboto"/>
              <a:sym typeface="Roboto"/>
            </a:endParaRPr>
          </a:p>
          <a:p>
            <a:pPr marL="457200" lvl="0" indent="-342900" algn="l" rtl="0">
              <a:spcBef>
                <a:spcPts val="0"/>
              </a:spcBef>
              <a:spcAft>
                <a:spcPts val="0"/>
              </a:spcAft>
              <a:buClr>
                <a:schemeClr val="accent2"/>
              </a:buClr>
              <a:buSzPts val="1800"/>
              <a:buFont typeface="Roboto"/>
              <a:buChar char="●"/>
            </a:pPr>
            <a:r>
              <a:rPr lang="ru">
                <a:solidFill>
                  <a:schemeClr val="accent2"/>
                </a:solidFill>
                <a:latin typeface="Roboto"/>
                <a:ea typeface="Roboto"/>
                <a:cs typeface="Roboto"/>
                <a:sym typeface="Roboto"/>
              </a:rPr>
              <a:t>Нет возможности организовывать многопоточные вычисления. Есть воркеры, но они имеют определенные ограничения</a:t>
            </a:r>
            <a:endParaRPr>
              <a:solidFill>
                <a:schemeClr val="accent2"/>
              </a:solidFill>
              <a:latin typeface="Roboto"/>
              <a:ea typeface="Roboto"/>
              <a:cs typeface="Roboto"/>
              <a:sym typeface="Roboto"/>
            </a:endParaRPr>
          </a:p>
          <a:p>
            <a:pPr marL="457200" lvl="0" indent="-342900" algn="l" rtl="0">
              <a:spcBef>
                <a:spcPts val="0"/>
              </a:spcBef>
              <a:spcAft>
                <a:spcPts val="0"/>
              </a:spcAft>
              <a:buClr>
                <a:schemeClr val="accent2"/>
              </a:buClr>
              <a:buSzPts val="1800"/>
              <a:buFont typeface="Roboto"/>
              <a:buChar char="●"/>
            </a:pPr>
            <a:r>
              <a:rPr lang="ru">
                <a:solidFill>
                  <a:schemeClr val="accent2"/>
                </a:solidFill>
                <a:latin typeface="Roboto"/>
                <a:ea typeface="Roboto"/>
                <a:cs typeface="Roboto"/>
                <a:sym typeface="Roboto"/>
              </a:rPr>
              <a:t>Нельзя создавать новые процессы / запускать программы (открытие новых вкладок не считается)</a:t>
            </a:r>
            <a:endParaRPr>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Node.js</a:t>
            </a:r>
            <a:endParaRPr/>
          </a:p>
        </p:txBody>
      </p:sp>
      <p:sp>
        <p:nvSpPr>
          <p:cNvPr id="349" name="Google Shape;349;p6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a:solidFill>
                  <a:schemeClr val="dk1"/>
                </a:solidFill>
              </a:rPr>
              <a:t>Node.js - исполнение JavaScript кода НЕ в браузере.</a:t>
            </a:r>
            <a:endParaRPr>
              <a:solidFill>
                <a:schemeClr val="dk1"/>
              </a:solidFill>
            </a:endParaRPr>
          </a:p>
          <a:p>
            <a:pPr marL="0" lvl="0" indent="0" algn="l" rtl="0">
              <a:spcBef>
                <a:spcPts val="1200"/>
              </a:spcBef>
              <a:spcAft>
                <a:spcPts val="1200"/>
              </a:spcAft>
              <a:buNone/>
            </a:pPr>
            <a:r>
              <a:rPr lang="ru">
                <a:solidFill>
                  <a:srgbClr val="333333"/>
                </a:solidFill>
                <a:highlight>
                  <a:srgbClr val="FFFFFF"/>
                </a:highlight>
              </a:rPr>
              <a:t>Программная платформа, основанная на движке V8, превращающая JavaScript из узкоспециализированного языка в язык общего назначения. Node.js добавляет возможность JavaScript взаимодействовать с устройствами ввода-вывода через свой API, написанный на C++, подключать другие внешние библиотеки, написанные на разных языках, обеспечивая вызовы к ним из JavaScript-кода.</a:t>
            </a:r>
            <a:endParaRPr>
              <a:solidFill>
                <a:schemeClr val="dk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Npm</a:t>
            </a:r>
            <a:endParaRPr/>
          </a:p>
        </p:txBody>
      </p:sp>
      <p:sp>
        <p:nvSpPr>
          <p:cNvPr id="355" name="Google Shape;355;p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a:solidFill>
                  <a:schemeClr val="dk1"/>
                </a:solidFill>
              </a:rPr>
              <a:t>Npm - Node Package Manager</a:t>
            </a:r>
            <a:endParaRPr>
              <a:solidFill>
                <a:schemeClr val="dk1"/>
              </a:solidFill>
            </a:endParaRPr>
          </a:p>
          <a:p>
            <a:pPr marL="0" lvl="0" indent="0" algn="l" rtl="0">
              <a:spcBef>
                <a:spcPts val="1200"/>
              </a:spcBef>
              <a:spcAft>
                <a:spcPts val="0"/>
              </a:spcAft>
              <a:buNone/>
            </a:pPr>
            <a:r>
              <a:rPr lang="ru">
                <a:solidFill>
                  <a:schemeClr val="dk1"/>
                </a:solidFill>
                <a:highlight>
                  <a:srgbClr val="FFFFFF"/>
                </a:highlight>
              </a:rPr>
              <a:t>Менеджер пакетов, входящий в состав Node.js.</a:t>
            </a:r>
            <a:endParaRPr>
              <a:solidFill>
                <a:schemeClr val="dk1"/>
              </a:solidFill>
              <a:highlight>
                <a:srgbClr val="FFFFFF"/>
              </a:highlight>
            </a:endParaRPr>
          </a:p>
          <a:p>
            <a:pPr marL="0" lvl="0" indent="0" algn="l" rtl="0">
              <a:spcBef>
                <a:spcPts val="1200"/>
              </a:spcBef>
              <a:spcAft>
                <a:spcPts val="0"/>
              </a:spcAft>
              <a:buNone/>
            </a:pPr>
            <a:r>
              <a:rPr lang="ru">
                <a:solidFill>
                  <a:schemeClr val="dk1"/>
                </a:solidFill>
                <a:highlight>
                  <a:srgbClr val="FFFFFF"/>
                </a:highlight>
              </a:rPr>
              <a:t>NPM состоит из двух основных частей:</a:t>
            </a:r>
            <a:endParaRPr>
              <a:solidFill>
                <a:schemeClr val="dk1"/>
              </a:solidFill>
              <a:highlight>
                <a:srgbClr val="FFFFFF"/>
              </a:highlight>
            </a:endParaRPr>
          </a:p>
          <a:p>
            <a:pPr marL="457200" lvl="0" indent="-342900" algn="l" rtl="0">
              <a:spcBef>
                <a:spcPts val="1200"/>
              </a:spcBef>
              <a:spcAft>
                <a:spcPts val="0"/>
              </a:spcAft>
              <a:buClr>
                <a:schemeClr val="dk1"/>
              </a:buClr>
              <a:buSzPts val="1800"/>
              <a:buChar char="●"/>
            </a:pPr>
            <a:r>
              <a:rPr lang="ru">
                <a:solidFill>
                  <a:schemeClr val="dk1"/>
                </a:solidFill>
              </a:rPr>
              <a:t>инструмент CLI (command-line interface – интерфейс командной строки) для публикации и загрузки пакетов</a:t>
            </a:r>
            <a:endParaRPr>
              <a:solidFill>
                <a:schemeClr val="dk1"/>
              </a:solidFill>
            </a:endParaRPr>
          </a:p>
          <a:p>
            <a:pPr marL="457200" lvl="0" indent="-342900" algn="l" rtl="0">
              <a:spcBef>
                <a:spcPts val="0"/>
              </a:spcBef>
              <a:spcAft>
                <a:spcPts val="0"/>
              </a:spcAft>
              <a:buClr>
                <a:schemeClr val="dk1"/>
              </a:buClr>
              <a:buSzPts val="1800"/>
              <a:buChar char="●"/>
            </a:pPr>
            <a:r>
              <a:rPr lang="ru">
                <a:solidFill>
                  <a:schemeClr val="dk1"/>
                </a:solidFill>
              </a:rPr>
              <a:t>онлайн-репозиторий, в котором размещаются пакеты JavaScript.</a:t>
            </a:r>
            <a:endParaRPr>
              <a:solidFill>
                <a:schemeClr val="dk1"/>
              </a:solidFill>
              <a:highlight>
                <a:srgbClr val="FFFFFF"/>
              </a:high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Как подключить библиотеки</a:t>
            </a:r>
            <a:endParaRPr/>
          </a:p>
        </p:txBody>
      </p:sp>
      <p:sp>
        <p:nvSpPr>
          <p:cNvPr id="361" name="Google Shape;361;p6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ru">
                <a:solidFill>
                  <a:schemeClr val="dk1"/>
                </a:solidFill>
              </a:rPr>
              <a:t>Вариант с CDN</a:t>
            </a:r>
            <a:endParaRPr>
              <a:solidFill>
                <a:schemeClr val="dk1"/>
              </a:solidFill>
            </a:endParaRPr>
          </a:p>
          <a:p>
            <a:pPr marL="0" lvl="0" indent="0" algn="l" rtl="0">
              <a:spcBef>
                <a:spcPts val="2400"/>
              </a:spcBef>
              <a:spcAft>
                <a:spcPts val="0"/>
              </a:spcAft>
              <a:buNone/>
            </a:pPr>
            <a:endParaRPr>
              <a:solidFill>
                <a:schemeClr val="dk1"/>
              </a:solidFill>
            </a:endParaRPr>
          </a:p>
          <a:p>
            <a:pPr marL="0" lvl="0" indent="0" algn="l" rtl="0">
              <a:spcBef>
                <a:spcPts val="2400"/>
              </a:spcBef>
              <a:spcAft>
                <a:spcPts val="0"/>
              </a:spcAft>
              <a:buNone/>
            </a:pPr>
            <a:endParaRPr>
              <a:solidFill>
                <a:schemeClr val="dk1"/>
              </a:solidFill>
            </a:endParaRPr>
          </a:p>
          <a:p>
            <a:pPr marL="457200" lvl="0" indent="-342900" algn="l" rtl="0">
              <a:spcBef>
                <a:spcPts val="2400"/>
              </a:spcBef>
              <a:spcAft>
                <a:spcPts val="0"/>
              </a:spcAft>
              <a:buClr>
                <a:schemeClr val="dk1"/>
              </a:buClr>
              <a:buSzPts val="1800"/>
              <a:buChar char="●"/>
            </a:pPr>
            <a:r>
              <a:rPr lang="ru">
                <a:solidFill>
                  <a:schemeClr val="dk1"/>
                </a:solidFill>
              </a:rPr>
              <a:t>Вариант с Npm</a:t>
            </a:r>
            <a:endParaRPr>
              <a:solidFill>
                <a:schemeClr val="dk1"/>
              </a:solidFill>
            </a:endParaRPr>
          </a:p>
        </p:txBody>
      </p:sp>
      <p:pic>
        <p:nvPicPr>
          <p:cNvPr id="362" name="Google Shape;362;p62"/>
          <p:cNvPicPr preferRelativeResize="0"/>
          <p:nvPr/>
        </p:nvPicPr>
        <p:blipFill>
          <a:blip r:embed="rId3">
            <a:alphaModFix/>
          </a:blip>
          <a:stretch>
            <a:fillRect/>
          </a:stretch>
        </p:blipFill>
        <p:spPr>
          <a:xfrm>
            <a:off x="447675" y="1703550"/>
            <a:ext cx="7820025" cy="687225"/>
          </a:xfrm>
          <a:prstGeom prst="rect">
            <a:avLst/>
          </a:prstGeom>
          <a:noFill/>
          <a:ln>
            <a:noFill/>
          </a:ln>
        </p:spPr>
      </p:pic>
      <p:pic>
        <p:nvPicPr>
          <p:cNvPr id="363" name="Google Shape;363;p62"/>
          <p:cNvPicPr preferRelativeResize="0"/>
          <p:nvPr/>
        </p:nvPicPr>
        <p:blipFill>
          <a:blip r:embed="rId4">
            <a:alphaModFix/>
          </a:blip>
          <a:stretch>
            <a:fillRect/>
          </a:stretch>
        </p:blipFill>
        <p:spPr>
          <a:xfrm>
            <a:off x="447675" y="3638550"/>
            <a:ext cx="4857750" cy="8014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Npm (как работает)</a:t>
            </a:r>
            <a:endParaRPr/>
          </a:p>
        </p:txBody>
      </p:sp>
      <p:sp>
        <p:nvSpPr>
          <p:cNvPr id="369" name="Google Shape;369;p6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ru">
                <a:solidFill>
                  <a:schemeClr val="dk1"/>
                </a:solidFill>
              </a:rPr>
              <a:t>Скачиваем нужные нам зависимости</a:t>
            </a:r>
            <a:endParaRPr>
              <a:solidFill>
                <a:schemeClr val="dk1"/>
              </a:solidFill>
            </a:endParaRPr>
          </a:p>
          <a:p>
            <a:pPr marL="0" lvl="0" indent="0" algn="l" rtl="0">
              <a:spcBef>
                <a:spcPts val="1200"/>
              </a:spcBef>
              <a:spcAft>
                <a:spcPts val="0"/>
              </a:spcAft>
              <a:buNone/>
            </a:pPr>
            <a:endParaRPr>
              <a:solidFill>
                <a:schemeClr val="dk1"/>
              </a:solidFill>
            </a:endParaRPr>
          </a:p>
          <a:p>
            <a:pPr marL="0" lvl="0" indent="0" algn="l" rtl="0">
              <a:spcBef>
                <a:spcPts val="1200"/>
              </a:spcBef>
              <a:spcAft>
                <a:spcPts val="0"/>
              </a:spcAft>
              <a:buNone/>
            </a:pPr>
            <a:endParaRPr>
              <a:solidFill>
                <a:schemeClr val="dk1"/>
              </a:solidFill>
            </a:endParaRPr>
          </a:p>
          <a:p>
            <a:pPr marL="0" lvl="0" indent="0" algn="l" rtl="0">
              <a:spcBef>
                <a:spcPts val="1200"/>
              </a:spcBef>
              <a:spcAft>
                <a:spcPts val="0"/>
              </a:spcAft>
              <a:buNone/>
            </a:pPr>
            <a:endParaRPr>
              <a:solidFill>
                <a:schemeClr val="dk1"/>
              </a:solidFill>
            </a:endParaRPr>
          </a:p>
          <a:p>
            <a:pPr marL="457200" lvl="0" indent="-342900" algn="l" rtl="0">
              <a:spcBef>
                <a:spcPts val="1200"/>
              </a:spcBef>
              <a:spcAft>
                <a:spcPts val="0"/>
              </a:spcAft>
              <a:buClr>
                <a:schemeClr val="dk1"/>
              </a:buClr>
              <a:buSzPts val="1800"/>
              <a:buChar char="●"/>
            </a:pPr>
            <a:r>
              <a:rPr lang="ru">
                <a:solidFill>
                  <a:schemeClr val="dk1"/>
                </a:solidFill>
              </a:rPr>
              <a:t>У нас появляется директория node_modules со всеми зависимостями</a:t>
            </a:r>
            <a:endParaRPr>
              <a:solidFill>
                <a:schemeClr val="dk1"/>
              </a:solidFill>
            </a:endParaRPr>
          </a:p>
          <a:p>
            <a:pPr marL="457200" lvl="0" indent="-342900" algn="l" rtl="0">
              <a:spcBef>
                <a:spcPts val="0"/>
              </a:spcBef>
              <a:spcAft>
                <a:spcPts val="0"/>
              </a:spcAft>
              <a:buClr>
                <a:schemeClr val="dk1"/>
              </a:buClr>
              <a:buSzPts val="1800"/>
              <a:buChar char="●"/>
            </a:pPr>
            <a:r>
              <a:rPr lang="ru">
                <a:solidFill>
                  <a:schemeClr val="dk1"/>
                </a:solidFill>
              </a:rPr>
              <a:t>Подключаем нужный нам пакет</a:t>
            </a:r>
            <a:endParaRPr>
              <a:solidFill>
                <a:schemeClr val="dk1"/>
              </a:solidFill>
            </a:endParaRPr>
          </a:p>
          <a:p>
            <a:pPr marL="0" lvl="0" indent="0" algn="l" rtl="0">
              <a:spcBef>
                <a:spcPts val="1200"/>
              </a:spcBef>
              <a:spcAft>
                <a:spcPts val="0"/>
              </a:spcAft>
              <a:buNone/>
            </a:pPr>
            <a:endParaRPr>
              <a:solidFill>
                <a:schemeClr val="dk1"/>
              </a:solidFill>
            </a:endParaRPr>
          </a:p>
          <a:p>
            <a:pPr marL="0" lvl="0" indent="0" algn="l" rtl="0">
              <a:spcBef>
                <a:spcPts val="1200"/>
              </a:spcBef>
              <a:spcAft>
                <a:spcPts val="1200"/>
              </a:spcAft>
              <a:buNone/>
            </a:pPr>
            <a:endParaRPr>
              <a:solidFill>
                <a:schemeClr val="dk1"/>
              </a:solidFill>
            </a:endParaRPr>
          </a:p>
        </p:txBody>
      </p:sp>
      <p:pic>
        <p:nvPicPr>
          <p:cNvPr id="370" name="Google Shape;370;p63"/>
          <p:cNvPicPr preferRelativeResize="0"/>
          <p:nvPr/>
        </p:nvPicPr>
        <p:blipFill>
          <a:blip r:embed="rId3">
            <a:alphaModFix/>
          </a:blip>
          <a:stretch>
            <a:fillRect/>
          </a:stretch>
        </p:blipFill>
        <p:spPr>
          <a:xfrm>
            <a:off x="409575" y="1676400"/>
            <a:ext cx="5276850" cy="1238250"/>
          </a:xfrm>
          <a:prstGeom prst="rect">
            <a:avLst/>
          </a:prstGeom>
          <a:noFill/>
          <a:ln>
            <a:noFill/>
          </a:ln>
        </p:spPr>
      </p:pic>
      <p:pic>
        <p:nvPicPr>
          <p:cNvPr id="371" name="Google Shape;371;p63"/>
          <p:cNvPicPr preferRelativeResize="0"/>
          <p:nvPr/>
        </p:nvPicPr>
        <p:blipFill>
          <a:blip r:embed="rId4">
            <a:alphaModFix/>
          </a:blip>
          <a:stretch>
            <a:fillRect/>
          </a:stretch>
        </p:blipFill>
        <p:spPr>
          <a:xfrm>
            <a:off x="409575" y="3667125"/>
            <a:ext cx="7162800" cy="12382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Npm (создаем свой модуль)</a:t>
            </a:r>
            <a:endParaRPr/>
          </a:p>
        </p:txBody>
      </p:sp>
      <p:sp>
        <p:nvSpPr>
          <p:cNvPr id="382" name="Google Shape;382;p65"/>
          <p:cNvSpPr txBox="1">
            <a:spLocks noGrp="1"/>
          </p:cNvSpPr>
          <p:nvPr>
            <p:ph type="body" idx="1"/>
          </p:nvPr>
        </p:nvSpPr>
        <p:spPr>
          <a:xfrm>
            <a:off x="311700" y="1152475"/>
            <a:ext cx="80607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a:solidFill>
                  <a:schemeClr val="dk1"/>
                </a:solidFill>
                <a:latin typeface="Roboto Mono"/>
                <a:ea typeface="Roboto Mono"/>
                <a:cs typeface="Roboto Mono"/>
                <a:sym typeface="Roboto Mono"/>
              </a:rPr>
              <a:t>npm init </a:t>
            </a:r>
            <a:r>
              <a:rPr lang="ru">
                <a:solidFill>
                  <a:schemeClr val="dk1"/>
                </a:solidFill>
              </a:rPr>
              <a:t>- инициализируем свое приложение</a:t>
            </a:r>
            <a:endParaRPr>
              <a:solidFill>
                <a:schemeClr val="dk1"/>
              </a:solidFill>
            </a:endParaRPr>
          </a:p>
          <a:p>
            <a:pPr marL="0" lvl="0" indent="0" algn="l" rtl="0">
              <a:spcBef>
                <a:spcPts val="1200"/>
              </a:spcBef>
              <a:spcAft>
                <a:spcPts val="0"/>
              </a:spcAft>
              <a:buNone/>
            </a:pPr>
            <a:endParaRPr>
              <a:solidFill>
                <a:schemeClr val="dk1"/>
              </a:solidFill>
            </a:endParaRPr>
          </a:p>
          <a:p>
            <a:pPr marL="457200" lvl="0" indent="-342900" algn="l" rtl="0">
              <a:spcBef>
                <a:spcPts val="1200"/>
              </a:spcBef>
              <a:spcAft>
                <a:spcPts val="0"/>
              </a:spcAft>
              <a:buClr>
                <a:schemeClr val="dk1"/>
              </a:buClr>
              <a:buSzPts val="1800"/>
              <a:buChar char="●"/>
            </a:pPr>
            <a:r>
              <a:rPr lang="ru">
                <a:solidFill>
                  <a:schemeClr val="dk1"/>
                </a:solidFill>
                <a:latin typeface="Roboto Mono"/>
                <a:ea typeface="Roboto Mono"/>
                <a:cs typeface="Roboto Mono"/>
                <a:sym typeface="Roboto Mono"/>
              </a:rPr>
              <a:t>package.json </a:t>
            </a:r>
            <a:r>
              <a:rPr lang="ru">
                <a:solidFill>
                  <a:schemeClr val="dk1"/>
                </a:solidFill>
              </a:rPr>
              <a:t>- файл с описанием приложения</a:t>
            </a:r>
            <a:endParaRPr>
              <a:solidFill>
                <a:schemeClr val="dk1"/>
              </a:solidFill>
            </a:endParaRPr>
          </a:p>
          <a:p>
            <a:pPr marL="457200" lvl="0" indent="-342900" algn="l" rtl="0">
              <a:spcBef>
                <a:spcPts val="0"/>
              </a:spcBef>
              <a:spcAft>
                <a:spcPts val="0"/>
              </a:spcAft>
              <a:buClr>
                <a:schemeClr val="dk1"/>
              </a:buClr>
              <a:buSzPts val="1800"/>
              <a:buChar char="●"/>
            </a:pPr>
            <a:r>
              <a:rPr lang="ru">
                <a:solidFill>
                  <a:schemeClr val="dk1"/>
                </a:solidFill>
                <a:latin typeface="Roboto Mono"/>
                <a:ea typeface="Roboto Mono"/>
                <a:cs typeface="Roboto Mono"/>
                <a:sym typeface="Roboto Mono"/>
              </a:rPr>
              <a:t>package-lock.json </a:t>
            </a:r>
            <a:r>
              <a:rPr lang="ru">
                <a:solidFill>
                  <a:schemeClr val="dk1"/>
                </a:solidFill>
              </a:rPr>
              <a:t>- файл с версиями зависимостей</a:t>
            </a:r>
            <a:endParaRPr>
              <a:solidFill>
                <a:schemeClr val="dk1"/>
              </a:solidFill>
            </a:endParaRPr>
          </a:p>
          <a:p>
            <a:pPr marL="0" lvl="0" indent="0" algn="l" rtl="0">
              <a:spcBef>
                <a:spcPts val="1200"/>
              </a:spcBef>
              <a:spcAft>
                <a:spcPts val="1200"/>
              </a:spcAft>
              <a:buNone/>
            </a:pP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Документы</a:t>
            </a:r>
            <a:endParaRPr/>
          </a:p>
        </p:txBody>
      </p:sp>
      <p:sp>
        <p:nvSpPr>
          <p:cNvPr id="79" name="Google Shape;79;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a:solidFill>
                  <a:schemeClr val="dk1"/>
                </a:solidFill>
              </a:rPr>
              <a:t>Документ - это тело ответа HTTP-запроса. Он может иметь несколько типов (MIME-типы):</a:t>
            </a:r>
            <a:endParaRPr>
              <a:solidFill>
                <a:schemeClr val="dk1"/>
              </a:solidFill>
            </a:endParaRPr>
          </a:p>
          <a:p>
            <a:pPr marL="457200" lvl="0" indent="-342900" algn="l" rtl="0">
              <a:spcBef>
                <a:spcPts val="1200"/>
              </a:spcBef>
              <a:spcAft>
                <a:spcPts val="0"/>
              </a:spcAft>
              <a:buClr>
                <a:schemeClr val="dk1"/>
              </a:buClr>
              <a:buSzPts val="1800"/>
              <a:buChar char="●"/>
            </a:pPr>
            <a:r>
              <a:rPr lang="ru">
                <a:solidFill>
                  <a:schemeClr val="dk1"/>
                </a:solidFill>
              </a:rPr>
              <a:t>text/html</a:t>
            </a:r>
            <a:endParaRPr>
              <a:solidFill>
                <a:schemeClr val="dk1"/>
              </a:solidFill>
            </a:endParaRPr>
          </a:p>
          <a:p>
            <a:pPr marL="457200" lvl="0" indent="-342900" algn="l" rtl="0">
              <a:spcBef>
                <a:spcPts val="0"/>
              </a:spcBef>
              <a:spcAft>
                <a:spcPts val="0"/>
              </a:spcAft>
              <a:buClr>
                <a:schemeClr val="dk1"/>
              </a:buClr>
              <a:buSzPts val="1800"/>
              <a:buChar char="●"/>
            </a:pPr>
            <a:r>
              <a:rPr lang="ru">
                <a:solidFill>
                  <a:schemeClr val="dk1"/>
                </a:solidFill>
              </a:rPr>
              <a:t>text/css</a:t>
            </a:r>
            <a:endParaRPr>
              <a:solidFill>
                <a:schemeClr val="dk1"/>
              </a:solidFill>
            </a:endParaRPr>
          </a:p>
          <a:p>
            <a:pPr marL="457200" lvl="0" indent="-342900" algn="l" rtl="0">
              <a:spcBef>
                <a:spcPts val="0"/>
              </a:spcBef>
              <a:spcAft>
                <a:spcPts val="0"/>
              </a:spcAft>
              <a:buClr>
                <a:schemeClr val="dk1"/>
              </a:buClr>
              <a:buSzPts val="1800"/>
              <a:buChar char="●"/>
            </a:pPr>
            <a:r>
              <a:rPr lang="ru">
                <a:solidFill>
                  <a:schemeClr val="dk1"/>
                </a:solidFill>
              </a:rPr>
              <a:t>text/javascript</a:t>
            </a:r>
            <a:endParaRPr>
              <a:solidFill>
                <a:schemeClr val="dk1"/>
              </a:solidFill>
            </a:endParaRPr>
          </a:p>
          <a:p>
            <a:pPr marL="457200" lvl="0" indent="-342900" algn="l" rtl="0">
              <a:spcBef>
                <a:spcPts val="0"/>
              </a:spcBef>
              <a:spcAft>
                <a:spcPts val="0"/>
              </a:spcAft>
              <a:buClr>
                <a:schemeClr val="dk1"/>
              </a:buClr>
              <a:buSzPts val="1800"/>
              <a:buChar char="●"/>
            </a:pPr>
            <a:r>
              <a:rPr lang="ru">
                <a:solidFill>
                  <a:schemeClr val="dk1"/>
                </a:solidFill>
              </a:rPr>
              <a:t>image/png</a:t>
            </a:r>
            <a:endParaRPr>
              <a:solidFill>
                <a:schemeClr val="dk1"/>
              </a:solidFill>
            </a:endParaRPr>
          </a:p>
          <a:p>
            <a:pPr marL="457200" lvl="0" indent="-342900" algn="l" rtl="0">
              <a:spcBef>
                <a:spcPts val="0"/>
              </a:spcBef>
              <a:spcAft>
                <a:spcPts val="0"/>
              </a:spcAft>
              <a:buClr>
                <a:schemeClr val="dk1"/>
              </a:buClr>
              <a:buSzPts val="1800"/>
              <a:buChar char="●"/>
            </a:pPr>
            <a:r>
              <a:rPr lang="ru">
                <a:solidFill>
                  <a:schemeClr val="dk1"/>
                </a:solidFill>
              </a:rPr>
              <a:t>video/mp4</a:t>
            </a:r>
            <a:endParaRPr>
              <a:solidFill>
                <a:schemeClr val="dk1"/>
              </a:solidFill>
            </a:endParaRPr>
          </a:p>
          <a:p>
            <a:pPr marL="457200" lvl="0" indent="-342900" algn="l" rtl="0">
              <a:spcBef>
                <a:spcPts val="0"/>
              </a:spcBef>
              <a:spcAft>
                <a:spcPts val="0"/>
              </a:spcAft>
              <a:buClr>
                <a:schemeClr val="dk1"/>
              </a:buClr>
              <a:buSzPts val="1800"/>
              <a:buChar char="●"/>
            </a:pPr>
            <a:r>
              <a:rPr lang="ru">
                <a:solidFill>
                  <a:schemeClr val="dk1"/>
                </a:solidFill>
              </a:rPr>
              <a:t>и так далее…</a:t>
            </a:r>
            <a:endParaRPr>
              <a:solidFill>
                <a:schemeClr val="dk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Npm (создаем свой модуль)</a:t>
            </a:r>
            <a:endParaRPr/>
          </a:p>
        </p:txBody>
      </p:sp>
      <p:pic>
        <p:nvPicPr>
          <p:cNvPr id="388" name="Google Shape;388;p66"/>
          <p:cNvPicPr preferRelativeResize="0"/>
          <p:nvPr/>
        </p:nvPicPr>
        <p:blipFill>
          <a:blip r:embed="rId3">
            <a:alphaModFix/>
          </a:blip>
          <a:stretch>
            <a:fillRect/>
          </a:stretch>
        </p:blipFill>
        <p:spPr>
          <a:xfrm>
            <a:off x="2033588" y="1212298"/>
            <a:ext cx="5076826" cy="36263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6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ru"/>
              <a:t>Работа с сетью</a:t>
            </a:r>
            <a:endParaRPr/>
          </a:p>
        </p:txBody>
      </p:sp>
      <p:sp>
        <p:nvSpPr>
          <p:cNvPr id="394" name="Google Shape;394;p67"/>
          <p:cNvSpPr txBo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p>
            <a:pPr marL="0" lvl="0" indent="0" algn="ctr" rtl="0">
              <a:lnSpc>
                <a:spcPct val="115000"/>
              </a:lnSpc>
              <a:spcBef>
                <a:spcPts val="0"/>
              </a:spcBef>
              <a:spcAft>
                <a:spcPts val="1200"/>
              </a:spcAft>
              <a:buNone/>
            </a:pPr>
            <a:r>
              <a:rPr lang="ru" sz="1800">
                <a:solidFill>
                  <a:srgbClr val="595959"/>
                </a:solidFill>
              </a:rPr>
              <a:t>Подробнее тут https://developer.mozilla.org/ru/docs/Web/Guide/AJAX</a:t>
            </a:r>
            <a:endParaRPr sz="1800">
              <a:solidFill>
                <a:srgbClr val="595959"/>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Протокол HTTP</a:t>
            </a:r>
            <a:endParaRPr/>
          </a:p>
        </p:txBody>
      </p:sp>
      <p:pic>
        <p:nvPicPr>
          <p:cNvPr id="400" name="Google Shape;400;p68"/>
          <p:cNvPicPr preferRelativeResize="0"/>
          <p:nvPr/>
        </p:nvPicPr>
        <p:blipFill>
          <a:blip r:embed="rId3">
            <a:alphaModFix/>
          </a:blip>
          <a:stretch>
            <a:fillRect/>
          </a:stretch>
        </p:blipFill>
        <p:spPr>
          <a:xfrm>
            <a:off x="1714500" y="1151075"/>
            <a:ext cx="5715000" cy="35337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Ajax</a:t>
            </a:r>
            <a:endParaRPr/>
          </a:p>
        </p:txBody>
      </p:sp>
      <p:sp>
        <p:nvSpPr>
          <p:cNvPr id="406" name="Google Shape;406;p69"/>
          <p:cNvSpPr txBox="1">
            <a:spLocks noGrp="1"/>
          </p:cNvSpPr>
          <p:nvPr>
            <p:ph type="body" idx="1"/>
          </p:nvPr>
        </p:nvSpPr>
        <p:spPr>
          <a:xfrm>
            <a:off x="311700" y="1152475"/>
            <a:ext cx="80607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a:solidFill>
                  <a:srgbClr val="1B1B1B"/>
                </a:solidFill>
                <a:highlight>
                  <a:srgbClr val="FFFFFF"/>
                </a:highlight>
              </a:rPr>
              <a:t>Ajax означает Асинхронный JavaScript и XML.</a:t>
            </a:r>
            <a:endParaRPr>
              <a:solidFill>
                <a:srgbClr val="1B1B1B"/>
              </a:solidFill>
              <a:highlight>
                <a:srgbClr val="FFFFFF"/>
              </a:highlight>
            </a:endParaRPr>
          </a:p>
          <a:p>
            <a:pPr marL="0" lvl="0" indent="0" algn="l" rtl="0">
              <a:spcBef>
                <a:spcPts val="1200"/>
              </a:spcBef>
              <a:spcAft>
                <a:spcPts val="1200"/>
              </a:spcAft>
              <a:buNone/>
            </a:pPr>
            <a:r>
              <a:rPr lang="ru">
                <a:solidFill>
                  <a:srgbClr val="1B1B1B"/>
                </a:solidFill>
                <a:highlight>
                  <a:srgbClr val="FFFFFF"/>
                </a:highlight>
              </a:rPr>
              <a:t>В основе технологии лежит использование XMLHttpRequest, который позволяет нам отправлять и получать информацию в различных форматах включая XML, HTML и даже текстовые файлы. Самое привлекательное в Ajax — это его асинхронный принцип работы. С помощью этой технологии можно осуществлять взаимодействие с сервером без необходимости перезагрузки страницы. Это позволяет обновлять содержимое страницы частично, в зависимости от действий пользователя.</a:t>
            </a:r>
            <a:endParaRPr>
              <a:solidFill>
                <a:srgbClr val="1B1B1B"/>
              </a:solidFill>
              <a:highlight>
                <a:srgbClr val="FFFFFF"/>
              </a:highlight>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Что передаем по сети</a:t>
            </a:r>
            <a:endParaRPr/>
          </a:p>
        </p:txBody>
      </p:sp>
      <p:sp>
        <p:nvSpPr>
          <p:cNvPr id="412" name="Google Shape;412;p70"/>
          <p:cNvSpPr txBox="1">
            <a:spLocks noGrp="1"/>
          </p:cNvSpPr>
          <p:nvPr>
            <p:ph type="body" idx="1"/>
          </p:nvPr>
        </p:nvSpPr>
        <p:spPr>
          <a:xfrm>
            <a:off x="311700" y="1152475"/>
            <a:ext cx="80607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rgbClr val="1B1B1B"/>
              </a:buClr>
              <a:buSzPts val="1800"/>
              <a:buChar char="●"/>
            </a:pPr>
            <a:r>
              <a:rPr lang="ru">
                <a:solidFill>
                  <a:srgbClr val="1B1B1B"/>
                </a:solidFill>
                <a:highlight>
                  <a:srgbClr val="FFFFFF"/>
                </a:highlight>
              </a:rPr>
              <a:t>Текстовые данные</a:t>
            </a:r>
            <a:endParaRPr>
              <a:solidFill>
                <a:srgbClr val="1B1B1B"/>
              </a:solidFill>
              <a:highlight>
                <a:srgbClr val="FFFFFF"/>
              </a:highlight>
            </a:endParaRPr>
          </a:p>
          <a:p>
            <a:pPr marL="457200" lvl="0" indent="-342900" algn="l" rtl="0">
              <a:spcBef>
                <a:spcPts val="0"/>
              </a:spcBef>
              <a:spcAft>
                <a:spcPts val="0"/>
              </a:spcAft>
              <a:buClr>
                <a:srgbClr val="1B1B1B"/>
              </a:buClr>
              <a:buSzPts val="1800"/>
              <a:buChar char="●"/>
            </a:pPr>
            <a:r>
              <a:rPr lang="ru">
                <a:solidFill>
                  <a:srgbClr val="1B1B1B"/>
                </a:solidFill>
                <a:highlight>
                  <a:srgbClr val="FFFFFF"/>
                </a:highlight>
              </a:rPr>
              <a:t>JSON</a:t>
            </a:r>
            <a:endParaRPr>
              <a:solidFill>
                <a:srgbClr val="1B1B1B"/>
              </a:solidFill>
              <a:highlight>
                <a:srgbClr val="FFFFFF"/>
              </a:highlight>
            </a:endParaRPr>
          </a:p>
          <a:p>
            <a:pPr marL="457200" lvl="0" indent="-342900" algn="l" rtl="0">
              <a:spcBef>
                <a:spcPts val="0"/>
              </a:spcBef>
              <a:spcAft>
                <a:spcPts val="0"/>
              </a:spcAft>
              <a:buClr>
                <a:srgbClr val="1B1B1B"/>
              </a:buClr>
              <a:buSzPts val="1800"/>
              <a:buChar char="●"/>
            </a:pPr>
            <a:r>
              <a:rPr lang="ru">
                <a:solidFill>
                  <a:srgbClr val="1B1B1B"/>
                </a:solidFill>
                <a:highlight>
                  <a:srgbClr val="FFFFFF"/>
                </a:highlight>
              </a:rPr>
              <a:t>Бинарные данные</a:t>
            </a:r>
            <a:endParaRPr>
              <a:solidFill>
                <a:srgbClr val="1B1B1B"/>
              </a:solidFill>
              <a:highlight>
                <a:srgbClr val="FFFFFF"/>
              </a:highlight>
            </a:endParaRPr>
          </a:p>
          <a:p>
            <a:pPr marL="457200" lvl="0" indent="-342900" algn="l" rtl="0">
              <a:spcBef>
                <a:spcPts val="0"/>
              </a:spcBef>
              <a:spcAft>
                <a:spcPts val="0"/>
              </a:spcAft>
              <a:buClr>
                <a:srgbClr val="1B1B1B"/>
              </a:buClr>
              <a:buSzPts val="1800"/>
              <a:buChar char="●"/>
            </a:pPr>
            <a:r>
              <a:rPr lang="ru">
                <a:solidFill>
                  <a:srgbClr val="1B1B1B"/>
                </a:solidFill>
                <a:highlight>
                  <a:srgbClr val="FFFFFF"/>
                </a:highlight>
              </a:rPr>
              <a:t>Файлы</a:t>
            </a:r>
            <a:endParaRPr>
              <a:solidFill>
                <a:srgbClr val="1B1B1B"/>
              </a:solidFill>
              <a:highlight>
                <a:srgbClr val="FFFFFF"/>
              </a:high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JSON</a:t>
            </a:r>
            <a:endParaRPr/>
          </a:p>
        </p:txBody>
      </p:sp>
      <p:sp>
        <p:nvSpPr>
          <p:cNvPr id="418" name="Google Shape;418;p71"/>
          <p:cNvSpPr txBox="1">
            <a:spLocks noGrp="1"/>
          </p:cNvSpPr>
          <p:nvPr>
            <p:ph type="body" idx="1"/>
          </p:nvPr>
        </p:nvSpPr>
        <p:spPr>
          <a:xfrm>
            <a:off x="311700" y="1152475"/>
            <a:ext cx="80607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ru">
                <a:solidFill>
                  <a:schemeClr val="dk1"/>
                </a:solidFill>
                <a:highlight>
                  <a:srgbClr val="FFFFFF"/>
                </a:highlight>
              </a:rPr>
              <a:t>JSON - </a:t>
            </a:r>
            <a:r>
              <a:rPr lang="ru">
                <a:solidFill>
                  <a:srgbClr val="313130"/>
                </a:solidFill>
                <a:highlight>
                  <a:srgbClr val="FFFFFF"/>
                </a:highlight>
              </a:rPr>
              <a:t>это общий формат для представления значений и объектов. Первоначально он был создан для JavaScript, но многие другие языки также имеют библиотеки, которые могут работать с ним.</a:t>
            </a:r>
            <a:endParaRPr>
              <a:solidFill>
                <a:srgbClr val="313130"/>
              </a:solidFill>
              <a:highlight>
                <a:srgbClr val="FFFFFF"/>
              </a:highlight>
            </a:endParaRPr>
          </a:p>
        </p:txBody>
      </p:sp>
      <p:pic>
        <p:nvPicPr>
          <p:cNvPr id="419" name="Google Shape;419;p71"/>
          <p:cNvPicPr preferRelativeResize="0"/>
          <p:nvPr/>
        </p:nvPicPr>
        <p:blipFill>
          <a:blip r:embed="rId3">
            <a:alphaModFix/>
          </a:blip>
          <a:stretch>
            <a:fillRect/>
          </a:stretch>
        </p:blipFill>
        <p:spPr>
          <a:xfrm>
            <a:off x="1533525" y="2314575"/>
            <a:ext cx="5223626" cy="25146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Blob </a:t>
            </a:r>
            <a:endParaRPr/>
          </a:p>
        </p:txBody>
      </p:sp>
      <p:sp>
        <p:nvSpPr>
          <p:cNvPr id="425" name="Google Shape;425;p72"/>
          <p:cNvSpPr txBox="1">
            <a:spLocks noGrp="1"/>
          </p:cNvSpPr>
          <p:nvPr>
            <p:ph type="body" idx="1"/>
          </p:nvPr>
        </p:nvSpPr>
        <p:spPr>
          <a:xfrm>
            <a:off x="311700" y="1152475"/>
            <a:ext cx="80607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ru">
                <a:solidFill>
                  <a:schemeClr val="dk1"/>
                </a:solidFill>
                <a:highlight>
                  <a:srgbClr val="FFFFFF"/>
                </a:highlight>
              </a:rPr>
              <a:t>Blob - </a:t>
            </a:r>
            <a:r>
              <a:rPr lang="ru">
                <a:solidFill>
                  <a:srgbClr val="313130"/>
                </a:solidFill>
                <a:highlight>
                  <a:srgbClr val="FFFFFF"/>
                </a:highlight>
              </a:rPr>
              <a:t>это объект в JavaScript, который позволяет работать с бинарными данными.</a:t>
            </a:r>
            <a:endParaRPr>
              <a:solidFill>
                <a:srgbClr val="313130"/>
              </a:solidFill>
              <a:highlight>
                <a:srgbClr val="FFFFFF"/>
              </a:highlight>
            </a:endParaRPr>
          </a:p>
        </p:txBody>
      </p:sp>
      <p:pic>
        <p:nvPicPr>
          <p:cNvPr id="426" name="Google Shape;426;p72"/>
          <p:cNvPicPr preferRelativeResize="0"/>
          <p:nvPr/>
        </p:nvPicPr>
        <p:blipFill>
          <a:blip r:embed="rId3">
            <a:alphaModFix/>
          </a:blip>
          <a:stretch>
            <a:fillRect/>
          </a:stretch>
        </p:blipFill>
        <p:spPr>
          <a:xfrm>
            <a:off x="500250" y="2372175"/>
            <a:ext cx="7872146" cy="9770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FormData</a:t>
            </a:r>
            <a:endParaRPr/>
          </a:p>
        </p:txBody>
      </p:sp>
      <p:sp>
        <p:nvSpPr>
          <p:cNvPr id="432" name="Google Shape;432;p73"/>
          <p:cNvSpPr txBox="1">
            <a:spLocks noGrp="1"/>
          </p:cNvSpPr>
          <p:nvPr>
            <p:ph type="body" idx="1"/>
          </p:nvPr>
        </p:nvSpPr>
        <p:spPr>
          <a:xfrm>
            <a:off x="311700" y="1152475"/>
            <a:ext cx="80607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ru">
                <a:solidFill>
                  <a:schemeClr val="dk1"/>
                </a:solidFill>
                <a:highlight>
                  <a:srgbClr val="FFFFFF"/>
                </a:highlight>
              </a:rPr>
              <a:t>FormData - </a:t>
            </a:r>
            <a:r>
              <a:rPr lang="ru">
                <a:solidFill>
                  <a:srgbClr val="313130"/>
                </a:solidFill>
                <a:highlight>
                  <a:srgbClr val="FFFFFF"/>
                </a:highlight>
              </a:rPr>
              <a:t>объект JavaScript, который позволяет работать с формами и файлами. </a:t>
            </a:r>
            <a:endParaRPr>
              <a:solidFill>
                <a:srgbClr val="313130"/>
              </a:solidFill>
              <a:highlight>
                <a:srgbClr val="FFFFFF"/>
              </a:highlight>
            </a:endParaRPr>
          </a:p>
        </p:txBody>
      </p:sp>
      <p:pic>
        <p:nvPicPr>
          <p:cNvPr id="433" name="Google Shape;433;p73"/>
          <p:cNvPicPr preferRelativeResize="0"/>
          <p:nvPr/>
        </p:nvPicPr>
        <p:blipFill>
          <a:blip r:embed="rId3">
            <a:alphaModFix/>
          </a:blip>
          <a:stretch>
            <a:fillRect/>
          </a:stretch>
        </p:blipFill>
        <p:spPr>
          <a:xfrm>
            <a:off x="541650" y="2327610"/>
            <a:ext cx="8060699" cy="164246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XMLHttpRequest</a:t>
            </a:r>
            <a:endParaRPr/>
          </a:p>
        </p:txBody>
      </p:sp>
      <p:sp>
        <p:nvSpPr>
          <p:cNvPr id="439" name="Google Shape;439;p74"/>
          <p:cNvSpPr txBox="1">
            <a:spLocks noGrp="1"/>
          </p:cNvSpPr>
          <p:nvPr>
            <p:ph type="body" idx="1"/>
          </p:nvPr>
        </p:nvSpPr>
        <p:spPr>
          <a:xfrm>
            <a:off x="311700" y="1152475"/>
            <a:ext cx="80607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a:solidFill>
                  <a:schemeClr val="dk1"/>
                </a:solidFill>
                <a:latin typeface="Roboto Mono"/>
                <a:ea typeface="Roboto Mono"/>
                <a:cs typeface="Roboto Mono"/>
                <a:sym typeface="Roboto Mono"/>
              </a:rPr>
              <a:t>XMLHttpRequest (XHR)</a:t>
            </a:r>
            <a:r>
              <a:rPr lang="ru">
                <a:solidFill>
                  <a:schemeClr val="dk1"/>
                </a:solidFill>
                <a:highlight>
                  <a:srgbClr val="FFFFFF"/>
                </a:highlight>
              </a:rPr>
              <a:t> – это встроенный в браузер объект, который даёт возможность делать HTTP-запросы к серверу без перезагрузки страницы.</a:t>
            </a:r>
            <a:endParaRPr>
              <a:solidFill>
                <a:schemeClr val="dk1"/>
              </a:solidFill>
              <a:highlight>
                <a:srgbClr val="FFFFFF"/>
              </a:highlight>
            </a:endParaRPr>
          </a:p>
          <a:p>
            <a:pPr marL="0" lvl="0" indent="0" algn="l" rtl="0">
              <a:spcBef>
                <a:spcPts val="1200"/>
              </a:spcBef>
              <a:spcAft>
                <a:spcPts val="0"/>
              </a:spcAft>
              <a:buNone/>
            </a:pPr>
            <a:r>
              <a:rPr lang="ru">
                <a:solidFill>
                  <a:schemeClr val="dk1"/>
                </a:solidFill>
                <a:highlight>
                  <a:srgbClr val="FFFFFF"/>
                </a:highlight>
              </a:rPr>
              <a:t>XHR поддерживает 2 режима работы:</a:t>
            </a:r>
            <a:endParaRPr>
              <a:solidFill>
                <a:schemeClr val="dk1"/>
              </a:solidFill>
              <a:highlight>
                <a:srgbClr val="FFFFFF"/>
              </a:highlight>
            </a:endParaRPr>
          </a:p>
          <a:p>
            <a:pPr marL="457200" lvl="0" indent="-342900" algn="l" rtl="0">
              <a:spcBef>
                <a:spcPts val="1200"/>
              </a:spcBef>
              <a:spcAft>
                <a:spcPts val="0"/>
              </a:spcAft>
              <a:buClr>
                <a:schemeClr val="dk1"/>
              </a:buClr>
              <a:buSzPts val="1800"/>
              <a:buChar char="●"/>
            </a:pPr>
            <a:r>
              <a:rPr lang="ru">
                <a:solidFill>
                  <a:schemeClr val="dk1"/>
                </a:solidFill>
                <a:highlight>
                  <a:srgbClr val="FFFFFF"/>
                </a:highlight>
              </a:rPr>
              <a:t>Синхронный</a:t>
            </a:r>
            <a:endParaRPr>
              <a:solidFill>
                <a:schemeClr val="dk1"/>
              </a:solidFill>
              <a:highlight>
                <a:srgbClr val="FFFFFF"/>
              </a:highlight>
            </a:endParaRPr>
          </a:p>
          <a:p>
            <a:pPr marL="457200" lvl="0" indent="-342900" algn="l" rtl="0">
              <a:spcBef>
                <a:spcPts val="0"/>
              </a:spcBef>
              <a:spcAft>
                <a:spcPts val="0"/>
              </a:spcAft>
              <a:buClr>
                <a:schemeClr val="dk1"/>
              </a:buClr>
              <a:buSzPts val="1800"/>
              <a:buChar char="●"/>
            </a:pPr>
            <a:r>
              <a:rPr lang="ru">
                <a:solidFill>
                  <a:schemeClr val="dk1"/>
                </a:solidFill>
                <a:highlight>
                  <a:srgbClr val="FFFFFF"/>
                </a:highlight>
              </a:rPr>
              <a:t>Асинхронный</a:t>
            </a:r>
            <a:endParaRPr>
              <a:solidFill>
                <a:schemeClr val="dk1"/>
              </a:solidFill>
              <a:highlight>
                <a:srgbClr val="FFFFFF"/>
              </a:high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XMLHttpRequest </a:t>
            </a:r>
            <a:endParaRPr/>
          </a:p>
        </p:txBody>
      </p:sp>
      <p:sp>
        <p:nvSpPr>
          <p:cNvPr id="445" name="Google Shape;445;p75"/>
          <p:cNvSpPr txBox="1">
            <a:spLocks noGrp="1"/>
          </p:cNvSpPr>
          <p:nvPr>
            <p:ph type="body" idx="1"/>
          </p:nvPr>
        </p:nvSpPr>
        <p:spPr>
          <a:xfrm>
            <a:off x="311700" y="1152475"/>
            <a:ext cx="80607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ru">
                <a:solidFill>
                  <a:schemeClr val="dk1"/>
                </a:solidFill>
              </a:rPr>
              <a:t>Создаем XHR</a:t>
            </a:r>
            <a:endParaRPr>
              <a:solidFill>
                <a:schemeClr val="dk1"/>
              </a:solidFill>
            </a:endParaRPr>
          </a:p>
          <a:p>
            <a:pPr marL="457200" lvl="0" indent="-342900" algn="l" rtl="0">
              <a:spcBef>
                <a:spcPts val="0"/>
              </a:spcBef>
              <a:spcAft>
                <a:spcPts val="0"/>
              </a:spcAft>
              <a:buClr>
                <a:schemeClr val="dk1"/>
              </a:buClr>
              <a:buSzPts val="1800"/>
              <a:buChar char="●"/>
            </a:pPr>
            <a:r>
              <a:rPr lang="ru">
                <a:solidFill>
                  <a:schemeClr val="dk1"/>
                </a:solidFill>
              </a:rPr>
              <a:t>Инициализируем его</a:t>
            </a:r>
            <a:endParaRPr>
              <a:solidFill>
                <a:schemeClr val="dk1"/>
              </a:solidFill>
            </a:endParaRPr>
          </a:p>
          <a:p>
            <a:pPr marL="457200" lvl="0" indent="-342900" algn="l" rtl="0">
              <a:spcBef>
                <a:spcPts val="0"/>
              </a:spcBef>
              <a:spcAft>
                <a:spcPts val="0"/>
              </a:spcAft>
              <a:buClr>
                <a:schemeClr val="dk1"/>
              </a:buClr>
              <a:buSzPts val="1800"/>
              <a:buChar char="●"/>
            </a:pPr>
            <a:r>
              <a:rPr lang="ru">
                <a:solidFill>
                  <a:schemeClr val="dk1"/>
                </a:solidFill>
              </a:rPr>
              <a:t>Посылаем запрос</a:t>
            </a:r>
            <a:endParaRPr>
              <a:solidFill>
                <a:schemeClr val="dk1"/>
              </a:solidFill>
            </a:endParaRPr>
          </a:p>
          <a:p>
            <a:pPr marL="457200" lvl="0" indent="-342900" algn="l" rtl="0">
              <a:spcBef>
                <a:spcPts val="0"/>
              </a:spcBef>
              <a:spcAft>
                <a:spcPts val="0"/>
              </a:spcAft>
              <a:buClr>
                <a:schemeClr val="dk1"/>
              </a:buClr>
              <a:buSzPts val="1800"/>
              <a:buChar char="●"/>
            </a:pPr>
            <a:r>
              <a:rPr lang="ru">
                <a:solidFill>
                  <a:schemeClr val="dk1"/>
                </a:solidFill>
              </a:rPr>
              <a:t>Слушаем ответ</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Документы</a:t>
            </a:r>
            <a:endParaRPr/>
          </a:p>
        </p:txBody>
      </p:sp>
      <p:sp>
        <p:nvSpPr>
          <p:cNvPr id="85" name="Google Shape;85;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a:solidFill>
                  <a:schemeClr val="dk1"/>
                </a:solidFill>
              </a:rPr>
              <a:t>По смыслу документы можно разделить на </a:t>
            </a:r>
            <a:r>
              <a:rPr lang="ru" u="sng">
                <a:solidFill>
                  <a:schemeClr val="dk1"/>
                </a:solidFill>
              </a:rPr>
              <a:t>статические</a:t>
            </a:r>
            <a:r>
              <a:rPr lang="ru">
                <a:solidFill>
                  <a:schemeClr val="dk1"/>
                </a:solidFill>
              </a:rPr>
              <a:t> и </a:t>
            </a:r>
            <a:r>
              <a:rPr lang="ru" u="sng">
                <a:solidFill>
                  <a:schemeClr val="dk1"/>
                </a:solidFill>
              </a:rPr>
              <a:t>динамические</a:t>
            </a:r>
            <a:r>
              <a:rPr lang="ru">
                <a:solidFill>
                  <a:schemeClr val="dk1"/>
                </a:solidFill>
              </a:rPr>
              <a:t>.</a:t>
            </a:r>
            <a:endParaRPr>
              <a:solidFill>
                <a:schemeClr val="dk1"/>
              </a:solidFill>
            </a:endParaRPr>
          </a:p>
          <a:p>
            <a:pPr marL="0" lvl="0" indent="0" algn="l" rtl="0">
              <a:spcBef>
                <a:spcPts val="1200"/>
              </a:spcBef>
              <a:spcAft>
                <a:spcPts val="0"/>
              </a:spcAft>
              <a:buNone/>
            </a:pPr>
            <a:r>
              <a:rPr lang="ru">
                <a:solidFill>
                  <a:schemeClr val="dk1"/>
                </a:solidFill>
              </a:rPr>
              <a:t>Статические:</a:t>
            </a:r>
            <a:endParaRPr>
              <a:solidFill>
                <a:schemeClr val="dk1"/>
              </a:solidFill>
            </a:endParaRPr>
          </a:p>
          <a:p>
            <a:pPr marL="457200" lvl="0" indent="-342900" algn="l" rtl="0">
              <a:spcBef>
                <a:spcPts val="1200"/>
              </a:spcBef>
              <a:spcAft>
                <a:spcPts val="0"/>
              </a:spcAft>
              <a:buClr>
                <a:schemeClr val="dk1"/>
              </a:buClr>
              <a:buSzPts val="1800"/>
              <a:buChar char="●"/>
            </a:pPr>
            <a:r>
              <a:rPr lang="ru">
                <a:solidFill>
                  <a:schemeClr val="dk1"/>
                </a:solidFill>
              </a:rPr>
              <a:t>Файлы на дисках сервера, зачастую с постоянным адресом</a:t>
            </a:r>
            <a:endParaRPr>
              <a:solidFill>
                <a:schemeClr val="dk1"/>
              </a:solidFill>
            </a:endParaRPr>
          </a:p>
          <a:p>
            <a:pPr marL="0" lvl="0" indent="0" algn="l" rtl="0">
              <a:spcBef>
                <a:spcPts val="1200"/>
              </a:spcBef>
              <a:spcAft>
                <a:spcPts val="0"/>
              </a:spcAft>
              <a:buNone/>
            </a:pPr>
            <a:r>
              <a:rPr lang="ru">
                <a:solidFill>
                  <a:schemeClr val="dk1"/>
                </a:solidFill>
              </a:rPr>
              <a:t>Динамические:</a:t>
            </a:r>
            <a:endParaRPr>
              <a:solidFill>
                <a:schemeClr val="dk1"/>
              </a:solidFill>
            </a:endParaRPr>
          </a:p>
          <a:p>
            <a:pPr marL="457200" lvl="0" indent="-342900" algn="l" rtl="0">
              <a:spcBef>
                <a:spcPts val="1200"/>
              </a:spcBef>
              <a:spcAft>
                <a:spcPts val="0"/>
              </a:spcAft>
              <a:buClr>
                <a:schemeClr val="dk1"/>
              </a:buClr>
              <a:buSzPts val="1800"/>
              <a:buChar char="●"/>
            </a:pPr>
            <a:r>
              <a:rPr lang="ru">
                <a:solidFill>
                  <a:schemeClr val="dk1"/>
                </a:solidFill>
              </a:rPr>
              <a:t>Создаются на каждый запрос</a:t>
            </a:r>
            <a:endParaRPr>
              <a:solidFill>
                <a:schemeClr val="dk1"/>
              </a:solidFill>
            </a:endParaRPr>
          </a:p>
          <a:p>
            <a:pPr marL="457200" lvl="0" indent="-342900" algn="l" rtl="0">
              <a:spcBef>
                <a:spcPts val="0"/>
              </a:spcBef>
              <a:spcAft>
                <a:spcPts val="0"/>
              </a:spcAft>
              <a:buClr>
                <a:schemeClr val="dk1"/>
              </a:buClr>
              <a:buSzPts val="1800"/>
              <a:buChar char="●"/>
            </a:pPr>
            <a:r>
              <a:rPr lang="ru">
                <a:solidFill>
                  <a:schemeClr val="dk1"/>
                </a:solidFill>
              </a:rPr>
              <a:t>Содержимое зависит от внешних факторов (пользователя, времени и тд)</a:t>
            </a:r>
            <a:endParaRPr>
              <a:solidFill>
                <a:schemeClr val="dk1"/>
              </a:solidFill>
            </a:endParaRPr>
          </a:p>
          <a:p>
            <a:pPr marL="457200" lvl="0" indent="-342900" algn="l" rtl="0">
              <a:spcBef>
                <a:spcPts val="0"/>
              </a:spcBef>
              <a:spcAft>
                <a:spcPts val="0"/>
              </a:spcAft>
              <a:buClr>
                <a:schemeClr val="dk1"/>
              </a:buClr>
              <a:buSzPts val="1800"/>
              <a:buChar char="●"/>
            </a:pPr>
            <a:r>
              <a:rPr lang="ru">
                <a:solidFill>
                  <a:schemeClr val="dk1"/>
                </a:solidFill>
              </a:rPr>
              <a:t>Адрес может меняться (может быть и постоянным)</a:t>
            </a:r>
            <a:endParaRPr>
              <a:solidFill>
                <a:schemeClr val="dk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1. XMLHttpRequest (создаем)</a:t>
            </a:r>
            <a:endParaRPr/>
          </a:p>
        </p:txBody>
      </p:sp>
      <p:pic>
        <p:nvPicPr>
          <p:cNvPr id="451" name="Google Shape;451;p76"/>
          <p:cNvPicPr preferRelativeResize="0"/>
          <p:nvPr/>
        </p:nvPicPr>
        <p:blipFill>
          <a:blip r:embed="rId3">
            <a:alphaModFix/>
          </a:blip>
          <a:stretch>
            <a:fillRect/>
          </a:stretch>
        </p:blipFill>
        <p:spPr>
          <a:xfrm>
            <a:off x="1076325" y="1952625"/>
            <a:ext cx="6991350" cy="12382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2. XMLHttpRequest (инициализируем)</a:t>
            </a:r>
            <a:endParaRPr/>
          </a:p>
        </p:txBody>
      </p:sp>
      <p:pic>
        <p:nvPicPr>
          <p:cNvPr id="457" name="Google Shape;457;p77"/>
          <p:cNvPicPr preferRelativeResize="0"/>
          <p:nvPr/>
        </p:nvPicPr>
        <p:blipFill>
          <a:blip r:embed="rId3">
            <a:alphaModFix/>
          </a:blip>
          <a:stretch>
            <a:fillRect/>
          </a:stretch>
        </p:blipFill>
        <p:spPr>
          <a:xfrm>
            <a:off x="152400" y="2087313"/>
            <a:ext cx="8839202" cy="968884"/>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3. XMLHttpRequest (посылаем запрос)</a:t>
            </a:r>
            <a:endParaRPr/>
          </a:p>
        </p:txBody>
      </p:sp>
      <p:pic>
        <p:nvPicPr>
          <p:cNvPr id="463" name="Google Shape;463;p78"/>
          <p:cNvPicPr preferRelativeResize="0"/>
          <p:nvPr/>
        </p:nvPicPr>
        <p:blipFill>
          <a:blip r:embed="rId3">
            <a:alphaModFix/>
          </a:blip>
          <a:stretch>
            <a:fillRect/>
          </a:stretch>
        </p:blipFill>
        <p:spPr>
          <a:xfrm>
            <a:off x="2800350" y="1952625"/>
            <a:ext cx="3543300" cy="12382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4. XMLHttpRequest (слушаем ответ)</a:t>
            </a:r>
            <a:endParaRPr/>
          </a:p>
        </p:txBody>
      </p:sp>
      <p:pic>
        <p:nvPicPr>
          <p:cNvPr id="469" name="Google Shape;469;p79"/>
          <p:cNvPicPr preferRelativeResize="0"/>
          <p:nvPr/>
        </p:nvPicPr>
        <p:blipFill>
          <a:blip r:embed="rId3">
            <a:alphaModFix/>
          </a:blip>
          <a:stretch>
            <a:fillRect/>
          </a:stretch>
        </p:blipFill>
        <p:spPr>
          <a:xfrm>
            <a:off x="587263" y="1017725"/>
            <a:ext cx="7969463" cy="38209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8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XMLHttpRequest (слушаем ответ)</a:t>
            </a:r>
            <a:endParaRPr/>
          </a:p>
        </p:txBody>
      </p:sp>
      <p:sp>
        <p:nvSpPr>
          <p:cNvPr id="475" name="Google Shape;475;p80"/>
          <p:cNvSpPr txBox="1">
            <a:spLocks noGrp="1"/>
          </p:cNvSpPr>
          <p:nvPr>
            <p:ph type="body" idx="1"/>
          </p:nvPr>
        </p:nvSpPr>
        <p:spPr>
          <a:xfrm>
            <a:off x="311700" y="1152475"/>
            <a:ext cx="80607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a:solidFill>
                  <a:schemeClr val="dk1"/>
                </a:solidFill>
              </a:rPr>
              <a:t>После получения ответа мы можем достать его из xhr</a:t>
            </a:r>
            <a:endParaRPr>
              <a:solidFill>
                <a:schemeClr val="dk1"/>
              </a:solidFill>
            </a:endParaRPr>
          </a:p>
          <a:p>
            <a:pPr marL="457200" lvl="0" indent="-342900" algn="l" rtl="0">
              <a:spcBef>
                <a:spcPts val="1200"/>
              </a:spcBef>
              <a:spcAft>
                <a:spcPts val="0"/>
              </a:spcAft>
              <a:buClr>
                <a:schemeClr val="dk1"/>
              </a:buClr>
              <a:buSzPts val="1800"/>
              <a:buChar char="●"/>
            </a:pPr>
            <a:r>
              <a:rPr lang="ru">
                <a:solidFill>
                  <a:schemeClr val="dk1"/>
                </a:solidFill>
                <a:latin typeface="Roboto Mono"/>
                <a:ea typeface="Roboto Mono"/>
                <a:cs typeface="Roboto Mono"/>
                <a:sym typeface="Roboto Mono"/>
              </a:rPr>
              <a:t>status</a:t>
            </a:r>
            <a:r>
              <a:rPr lang="ru">
                <a:solidFill>
                  <a:schemeClr val="dk1"/>
                </a:solidFill>
              </a:rPr>
              <a:t> - HTTP статус ответа</a:t>
            </a:r>
            <a:endParaRPr>
              <a:solidFill>
                <a:schemeClr val="dk1"/>
              </a:solidFill>
            </a:endParaRPr>
          </a:p>
          <a:p>
            <a:pPr marL="457200" lvl="0" indent="-342900" algn="l" rtl="0">
              <a:spcBef>
                <a:spcPts val="0"/>
              </a:spcBef>
              <a:spcAft>
                <a:spcPts val="0"/>
              </a:spcAft>
              <a:buClr>
                <a:schemeClr val="dk1"/>
              </a:buClr>
              <a:buSzPts val="1800"/>
              <a:buChar char="●"/>
            </a:pPr>
            <a:r>
              <a:rPr lang="ru">
                <a:solidFill>
                  <a:schemeClr val="dk1"/>
                </a:solidFill>
                <a:latin typeface="Roboto Mono"/>
                <a:ea typeface="Roboto Mono"/>
                <a:cs typeface="Roboto Mono"/>
                <a:sym typeface="Roboto Mono"/>
              </a:rPr>
              <a:t>statusText</a:t>
            </a:r>
            <a:r>
              <a:rPr lang="ru">
                <a:solidFill>
                  <a:schemeClr val="dk1"/>
                </a:solidFill>
              </a:rPr>
              <a:t> - текстовых HTTP статус ответа</a:t>
            </a:r>
            <a:endParaRPr>
              <a:solidFill>
                <a:schemeClr val="dk1"/>
              </a:solidFill>
            </a:endParaRPr>
          </a:p>
          <a:p>
            <a:pPr marL="457200" lvl="0" indent="-342900" algn="l" rtl="0">
              <a:spcBef>
                <a:spcPts val="0"/>
              </a:spcBef>
              <a:spcAft>
                <a:spcPts val="0"/>
              </a:spcAft>
              <a:buClr>
                <a:schemeClr val="dk1"/>
              </a:buClr>
              <a:buSzPts val="1800"/>
              <a:buChar char="●"/>
            </a:pPr>
            <a:r>
              <a:rPr lang="ru">
                <a:solidFill>
                  <a:schemeClr val="dk1"/>
                </a:solidFill>
                <a:latin typeface="Roboto Mono"/>
                <a:ea typeface="Roboto Mono"/>
                <a:cs typeface="Roboto Mono"/>
                <a:sym typeface="Roboto Mono"/>
              </a:rPr>
              <a:t>response</a:t>
            </a:r>
            <a:r>
              <a:rPr lang="ru">
                <a:solidFill>
                  <a:schemeClr val="dk1"/>
                </a:solidFill>
              </a:rPr>
              <a:t> - тело ответа</a:t>
            </a:r>
            <a:endParaRPr>
              <a:solidFill>
                <a:schemeClr val="dk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8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XMLHttpRequest (асинхронный запрос)</a:t>
            </a:r>
            <a:endParaRPr/>
          </a:p>
        </p:txBody>
      </p:sp>
      <p:pic>
        <p:nvPicPr>
          <p:cNvPr id="481" name="Google Shape;481;p81"/>
          <p:cNvPicPr preferRelativeResize="0"/>
          <p:nvPr/>
        </p:nvPicPr>
        <p:blipFill>
          <a:blip r:embed="rId3">
            <a:alphaModFix/>
          </a:blip>
          <a:stretch>
            <a:fillRect/>
          </a:stretch>
        </p:blipFill>
        <p:spPr>
          <a:xfrm>
            <a:off x="708488" y="1017725"/>
            <a:ext cx="7727035" cy="382097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XMLHttpRequest (синхронный запрос)</a:t>
            </a:r>
            <a:endParaRPr/>
          </a:p>
        </p:txBody>
      </p:sp>
      <p:pic>
        <p:nvPicPr>
          <p:cNvPr id="487" name="Google Shape;487;p82"/>
          <p:cNvPicPr preferRelativeResize="0"/>
          <p:nvPr/>
        </p:nvPicPr>
        <p:blipFill>
          <a:blip r:embed="rId3">
            <a:alphaModFix/>
          </a:blip>
          <a:stretch>
            <a:fillRect/>
          </a:stretch>
        </p:blipFill>
        <p:spPr>
          <a:xfrm>
            <a:off x="152400" y="1170125"/>
            <a:ext cx="8839199" cy="355635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XMLHttpRequest (тип ответа)</a:t>
            </a:r>
            <a:endParaRPr/>
          </a:p>
        </p:txBody>
      </p:sp>
      <p:sp>
        <p:nvSpPr>
          <p:cNvPr id="493" name="Google Shape;493;p83"/>
          <p:cNvSpPr txBox="1">
            <a:spLocks noGrp="1"/>
          </p:cNvSpPr>
          <p:nvPr>
            <p:ph type="body" idx="1"/>
          </p:nvPr>
        </p:nvSpPr>
        <p:spPr>
          <a:xfrm>
            <a:off x="311700" y="1152475"/>
            <a:ext cx="80607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Font typeface="Roboto Mono"/>
              <a:buChar char="●"/>
            </a:pPr>
            <a:r>
              <a:rPr lang="ru">
                <a:solidFill>
                  <a:schemeClr val="dk1"/>
                </a:solidFill>
                <a:latin typeface="Roboto Mono"/>
                <a:ea typeface="Roboto Mono"/>
                <a:cs typeface="Roboto Mono"/>
                <a:sym typeface="Roboto Mono"/>
              </a:rPr>
              <a:t>text - строка</a:t>
            </a:r>
            <a:endParaRPr>
              <a:solidFill>
                <a:schemeClr val="dk1"/>
              </a:solidFill>
              <a:latin typeface="Roboto Mono"/>
              <a:ea typeface="Roboto Mono"/>
              <a:cs typeface="Roboto Mono"/>
              <a:sym typeface="Roboto Mono"/>
            </a:endParaRPr>
          </a:p>
          <a:p>
            <a:pPr marL="457200" lvl="0" indent="-342900" algn="l" rtl="0">
              <a:spcBef>
                <a:spcPts val="0"/>
              </a:spcBef>
              <a:spcAft>
                <a:spcPts val="0"/>
              </a:spcAft>
              <a:buClr>
                <a:schemeClr val="dk1"/>
              </a:buClr>
              <a:buSzPts val="1800"/>
              <a:buFont typeface="Roboto Mono"/>
              <a:buChar char="●"/>
            </a:pPr>
            <a:r>
              <a:rPr lang="ru">
                <a:solidFill>
                  <a:schemeClr val="dk1"/>
                </a:solidFill>
                <a:latin typeface="Roboto Mono"/>
                <a:ea typeface="Roboto Mono"/>
                <a:cs typeface="Roboto Mono"/>
                <a:sym typeface="Roboto Mono"/>
              </a:rPr>
              <a:t>arrayBuffer - ArrayBuffer бинарные данные</a:t>
            </a:r>
            <a:endParaRPr>
              <a:solidFill>
                <a:schemeClr val="dk1"/>
              </a:solidFill>
              <a:latin typeface="Roboto Mono"/>
              <a:ea typeface="Roboto Mono"/>
              <a:cs typeface="Roboto Mono"/>
              <a:sym typeface="Roboto Mono"/>
            </a:endParaRPr>
          </a:p>
          <a:p>
            <a:pPr marL="457200" lvl="0" indent="-342900" algn="l" rtl="0">
              <a:spcBef>
                <a:spcPts val="0"/>
              </a:spcBef>
              <a:spcAft>
                <a:spcPts val="0"/>
              </a:spcAft>
              <a:buClr>
                <a:schemeClr val="dk1"/>
              </a:buClr>
              <a:buSzPts val="1800"/>
              <a:buFont typeface="Roboto Mono"/>
              <a:buChar char="●"/>
            </a:pPr>
            <a:r>
              <a:rPr lang="ru">
                <a:solidFill>
                  <a:schemeClr val="dk1"/>
                </a:solidFill>
                <a:latin typeface="Roboto Mono"/>
                <a:ea typeface="Roboto Mono"/>
                <a:cs typeface="Roboto Mono"/>
                <a:sym typeface="Roboto Mono"/>
              </a:rPr>
              <a:t>blob - Blob бинарные данные</a:t>
            </a:r>
            <a:endParaRPr>
              <a:solidFill>
                <a:schemeClr val="dk1"/>
              </a:solidFill>
              <a:latin typeface="Roboto Mono"/>
              <a:ea typeface="Roboto Mono"/>
              <a:cs typeface="Roboto Mono"/>
              <a:sym typeface="Roboto Mono"/>
            </a:endParaRPr>
          </a:p>
          <a:p>
            <a:pPr marL="457200" lvl="0" indent="-342900" algn="l" rtl="0">
              <a:spcBef>
                <a:spcPts val="0"/>
              </a:spcBef>
              <a:spcAft>
                <a:spcPts val="0"/>
              </a:spcAft>
              <a:buClr>
                <a:schemeClr val="dk1"/>
              </a:buClr>
              <a:buSzPts val="1800"/>
              <a:buFont typeface="Roboto Mono"/>
              <a:buChar char="●"/>
            </a:pPr>
            <a:r>
              <a:rPr lang="ru">
                <a:solidFill>
                  <a:schemeClr val="dk1"/>
                </a:solidFill>
                <a:latin typeface="Roboto Mono"/>
                <a:ea typeface="Roboto Mono"/>
                <a:cs typeface="Roboto Mono"/>
                <a:sym typeface="Roboto Mono"/>
              </a:rPr>
              <a:t>document - XML-документ</a:t>
            </a:r>
            <a:endParaRPr>
              <a:solidFill>
                <a:schemeClr val="dk1"/>
              </a:solidFill>
              <a:latin typeface="Roboto Mono"/>
              <a:ea typeface="Roboto Mono"/>
              <a:cs typeface="Roboto Mono"/>
              <a:sym typeface="Roboto Mono"/>
            </a:endParaRPr>
          </a:p>
          <a:p>
            <a:pPr marL="457200" lvl="0" indent="-342900" algn="l" rtl="0">
              <a:spcBef>
                <a:spcPts val="0"/>
              </a:spcBef>
              <a:spcAft>
                <a:spcPts val="0"/>
              </a:spcAft>
              <a:buClr>
                <a:schemeClr val="dk1"/>
              </a:buClr>
              <a:buSzPts val="1800"/>
              <a:buFont typeface="Roboto Mono"/>
              <a:buChar char="●"/>
            </a:pPr>
            <a:r>
              <a:rPr lang="ru">
                <a:solidFill>
                  <a:schemeClr val="dk1"/>
                </a:solidFill>
                <a:latin typeface="Roboto Mono"/>
                <a:ea typeface="Roboto Mono"/>
                <a:cs typeface="Roboto Mono"/>
                <a:sym typeface="Roboto Mono"/>
              </a:rPr>
              <a:t>json - JSON (автоматически парситься)</a:t>
            </a:r>
            <a:endParaRPr>
              <a:solidFill>
                <a:schemeClr val="dk1"/>
              </a:solidFill>
              <a:latin typeface="Roboto Mono"/>
              <a:ea typeface="Roboto Mono"/>
              <a:cs typeface="Roboto Mono"/>
              <a:sym typeface="Roboto Mono"/>
            </a:endParaRPr>
          </a:p>
        </p:txBody>
      </p:sp>
      <p:pic>
        <p:nvPicPr>
          <p:cNvPr id="494" name="Google Shape;494;p83"/>
          <p:cNvPicPr preferRelativeResize="0"/>
          <p:nvPr/>
        </p:nvPicPr>
        <p:blipFill>
          <a:blip r:embed="rId3">
            <a:alphaModFix/>
          </a:blip>
          <a:stretch>
            <a:fillRect/>
          </a:stretch>
        </p:blipFill>
        <p:spPr>
          <a:xfrm>
            <a:off x="438150" y="3124200"/>
            <a:ext cx="6134100" cy="12382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XMLHttpRequest (состояние запроса)</a:t>
            </a:r>
            <a:endParaRPr/>
          </a:p>
        </p:txBody>
      </p:sp>
      <p:sp>
        <p:nvSpPr>
          <p:cNvPr id="500" name="Google Shape;500;p84"/>
          <p:cNvSpPr txBox="1">
            <a:spLocks noGrp="1"/>
          </p:cNvSpPr>
          <p:nvPr>
            <p:ph type="body" idx="1"/>
          </p:nvPr>
        </p:nvSpPr>
        <p:spPr>
          <a:xfrm>
            <a:off x="311700" y="1152475"/>
            <a:ext cx="80607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ru">
                <a:solidFill>
                  <a:schemeClr val="dk1"/>
                </a:solidFill>
                <a:latin typeface="Roboto Mono"/>
                <a:ea typeface="Roboto Mono"/>
                <a:cs typeface="Roboto Mono"/>
                <a:sym typeface="Roboto Mono"/>
              </a:rPr>
              <a:t>UNSET = 0 </a:t>
            </a:r>
            <a:r>
              <a:rPr lang="ru">
                <a:solidFill>
                  <a:schemeClr val="dk1"/>
                </a:solidFill>
              </a:rPr>
              <a:t>- исходное состояние</a:t>
            </a:r>
            <a:endParaRPr>
              <a:solidFill>
                <a:schemeClr val="dk1"/>
              </a:solidFill>
            </a:endParaRPr>
          </a:p>
          <a:p>
            <a:pPr marL="457200" lvl="0" indent="-342900" algn="l" rtl="0">
              <a:spcBef>
                <a:spcPts val="0"/>
              </a:spcBef>
              <a:spcAft>
                <a:spcPts val="0"/>
              </a:spcAft>
              <a:buClr>
                <a:schemeClr val="dk1"/>
              </a:buClr>
              <a:buSzPts val="1800"/>
              <a:buChar char="●"/>
            </a:pPr>
            <a:r>
              <a:rPr lang="ru">
                <a:solidFill>
                  <a:schemeClr val="dk1"/>
                </a:solidFill>
                <a:latin typeface="Roboto Mono"/>
                <a:ea typeface="Roboto Mono"/>
                <a:cs typeface="Roboto Mono"/>
                <a:sym typeface="Roboto Mono"/>
              </a:rPr>
              <a:t>OPENED = 1</a:t>
            </a:r>
            <a:r>
              <a:rPr lang="ru">
                <a:solidFill>
                  <a:schemeClr val="dk1"/>
                </a:solidFill>
              </a:rPr>
              <a:t> - вызван метод open</a:t>
            </a:r>
            <a:endParaRPr>
              <a:solidFill>
                <a:schemeClr val="dk1"/>
              </a:solidFill>
            </a:endParaRPr>
          </a:p>
          <a:p>
            <a:pPr marL="457200" lvl="0" indent="-342900" algn="l" rtl="0">
              <a:spcBef>
                <a:spcPts val="0"/>
              </a:spcBef>
              <a:spcAft>
                <a:spcPts val="0"/>
              </a:spcAft>
              <a:buClr>
                <a:schemeClr val="dk1"/>
              </a:buClr>
              <a:buSzPts val="1800"/>
              <a:buChar char="●"/>
            </a:pPr>
            <a:r>
              <a:rPr lang="ru">
                <a:solidFill>
                  <a:schemeClr val="dk1"/>
                </a:solidFill>
                <a:latin typeface="Roboto Mono"/>
                <a:ea typeface="Roboto Mono"/>
                <a:cs typeface="Roboto Mono"/>
                <a:sym typeface="Roboto Mono"/>
              </a:rPr>
              <a:t>HEADERS_RECEIVED = 2</a:t>
            </a:r>
            <a:r>
              <a:rPr lang="ru">
                <a:solidFill>
                  <a:schemeClr val="dk1"/>
                </a:solidFill>
              </a:rPr>
              <a:t> - получены заголовки отета</a:t>
            </a:r>
            <a:endParaRPr>
              <a:solidFill>
                <a:schemeClr val="dk1"/>
              </a:solidFill>
            </a:endParaRPr>
          </a:p>
          <a:p>
            <a:pPr marL="457200" lvl="0" indent="-342900" algn="l" rtl="0">
              <a:spcBef>
                <a:spcPts val="0"/>
              </a:spcBef>
              <a:spcAft>
                <a:spcPts val="0"/>
              </a:spcAft>
              <a:buClr>
                <a:schemeClr val="dk1"/>
              </a:buClr>
              <a:buSzPts val="1800"/>
              <a:buChar char="●"/>
            </a:pPr>
            <a:r>
              <a:rPr lang="ru">
                <a:solidFill>
                  <a:schemeClr val="dk1"/>
                </a:solidFill>
                <a:latin typeface="Roboto Mono"/>
                <a:ea typeface="Roboto Mono"/>
                <a:cs typeface="Roboto Mono"/>
                <a:sym typeface="Roboto Mono"/>
              </a:rPr>
              <a:t>LOADING = 3</a:t>
            </a:r>
            <a:r>
              <a:rPr lang="ru">
                <a:solidFill>
                  <a:schemeClr val="dk1"/>
                </a:solidFill>
              </a:rPr>
              <a:t> - ответ в процессе передачи</a:t>
            </a:r>
            <a:endParaRPr>
              <a:solidFill>
                <a:schemeClr val="dk1"/>
              </a:solidFill>
            </a:endParaRPr>
          </a:p>
          <a:p>
            <a:pPr marL="457200" lvl="0" indent="-342900" algn="l" rtl="0">
              <a:spcBef>
                <a:spcPts val="0"/>
              </a:spcBef>
              <a:spcAft>
                <a:spcPts val="0"/>
              </a:spcAft>
              <a:buClr>
                <a:schemeClr val="dk1"/>
              </a:buClr>
              <a:buSzPts val="1800"/>
              <a:buChar char="●"/>
            </a:pPr>
            <a:r>
              <a:rPr lang="ru">
                <a:solidFill>
                  <a:schemeClr val="dk1"/>
                </a:solidFill>
                <a:latin typeface="Roboto Mono"/>
                <a:ea typeface="Roboto Mono"/>
                <a:cs typeface="Roboto Mono"/>
                <a:sym typeface="Roboto Mono"/>
              </a:rPr>
              <a:t>DONE = 4</a:t>
            </a:r>
            <a:r>
              <a:rPr lang="ru">
                <a:solidFill>
                  <a:schemeClr val="dk1"/>
                </a:solidFill>
              </a:rPr>
              <a:t> - запрос завершен</a:t>
            </a:r>
            <a:endParaRPr>
              <a:solidFill>
                <a:schemeClr val="dk1"/>
              </a:solidFill>
            </a:endParaRPr>
          </a:p>
        </p:txBody>
      </p:sp>
      <p:pic>
        <p:nvPicPr>
          <p:cNvPr id="501" name="Google Shape;501;p84"/>
          <p:cNvPicPr preferRelativeResize="0"/>
          <p:nvPr/>
        </p:nvPicPr>
        <p:blipFill>
          <a:blip r:embed="rId3">
            <a:alphaModFix/>
          </a:blip>
          <a:stretch>
            <a:fillRect/>
          </a:stretch>
        </p:blipFill>
        <p:spPr>
          <a:xfrm>
            <a:off x="4800600" y="2571750"/>
            <a:ext cx="3891575" cy="21907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XMLHttpRequest (отмена запроса)</a:t>
            </a:r>
            <a:endParaRPr/>
          </a:p>
        </p:txBody>
      </p:sp>
      <p:pic>
        <p:nvPicPr>
          <p:cNvPr id="507" name="Google Shape;507;p85"/>
          <p:cNvPicPr preferRelativeResize="0"/>
          <p:nvPr/>
        </p:nvPicPr>
        <p:blipFill>
          <a:blip r:embed="rId3">
            <a:alphaModFix/>
          </a:blip>
          <a:stretch>
            <a:fillRect/>
          </a:stretch>
        </p:blipFill>
        <p:spPr>
          <a:xfrm>
            <a:off x="2714625" y="1952625"/>
            <a:ext cx="3714750" cy="1238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Ресурсы</a:t>
            </a:r>
            <a:endParaRPr/>
          </a:p>
        </p:txBody>
      </p:sp>
      <p:pic>
        <p:nvPicPr>
          <p:cNvPr id="91" name="Google Shape;91;p19"/>
          <p:cNvPicPr preferRelativeResize="0"/>
          <p:nvPr/>
        </p:nvPicPr>
        <p:blipFill>
          <a:blip r:embed="rId3">
            <a:alphaModFix/>
          </a:blip>
          <a:stretch>
            <a:fillRect/>
          </a:stretch>
        </p:blipFill>
        <p:spPr>
          <a:xfrm>
            <a:off x="311700" y="1152479"/>
            <a:ext cx="8520601" cy="1957021"/>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8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XMLHttpRequest (HTTP-заголовки)</a:t>
            </a:r>
            <a:endParaRPr/>
          </a:p>
        </p:txBody>
      </p:sp>
      <p:pic>
        <p:nvPicPr>
          <p:cNvPr id="513" name="Google Shape;513;p86"/>
          <p:cNvPicPr preferRelativeResize="0"/>
          <p:nvPr/>
        </p:nvPicPr>
        <p:blipFill>
          <a:blip r:embed="rId3">
            <a:alphaModFix/>
          </a:blip>
          <a:stretch>
            <a:fillRect/>
          </a:stretch>
        </p:blipFill>
        <p:spPr>
          <a:xfrm>
            <a:off x="152400" y="1170125"/>
            <a:ext cx="8839202" cy="3171541"/>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8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XMLHttpRequest (POST-запрос)</a:t>
            </a:r>
            <a:endParaRPr/>
          </a:p>
        </p:txBody>
      </p:sp>
      <p:pic>
        <p:nvPicPr>
          <p:cNvPr id="519" name="Google Shape;519;p87"/>
          <p:cNvPicPr preferRelativeResize="0"/>
          <p:nvPr/>
        </p:nvPicPr>
        <p:blipFill>
          <a:blip r:embed="rId3">
            <a:alphaModFix/>
          </a:blip>
          <a:stretch>
            <a:fillRect/>
          </a:stretch>
        </p:blipFill>
        <p:spPr>
          <a:xfrm>
            <a:off x="2059988" y="1093925"/>
            <a:ext cx="5024029" cy="3820973"/>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XMLHttpRequest (POST-запрос)</a:t>
            </a:r>
            <a:endParaRPr/>
          </a:p>
        </p:txBody>
      </p:sp>
      <p:pic>
        <p:nvPicPr>
          <p:cNvPr id="525" name="Google Shape;525;p88"/>
          <p:cNvPicPr preferRelativeResize="0"/>
          <p:nvPr/>
        </p:nvPicPr>
        <p:blipFill>
          <a:blip r:embed="rId3">
            <a:alphaModFix/>
          </a:blip>
          <a:stretch>
            <a:fillRect/>
          </a:stretch>
        </p:blipFill>
        <p:spPr>
          <a:xfrm>
            <a:off x="152400" y="1170125"/>
            <a:ext cx="8839198" cy="3358176"/>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XMLHttpRequest (прогресс отправки)</a:t>
            </a:r>
            <a:endParaRPr/>
          </a:p>
        </p:txBody>
      </p:sp>
      <p:pic>
        <p:nvPicPr>
          <p:cNvPr id="531" name="Google Shape;531;p89"/>
          <p:cNvPicPr preferRelativeResize="0"/>
          <p:nvPr/>
        </p:nvPicPr>
        <p:blipFill>
          <a:blip r:embed="rId3">
            <a:alphaModFix/>
          </a:blip>
          <a:stretch>
            <a:fillRect/>
          </a:stretch>
        </p:blipFill>
        <p:spPr>
          <a:xfrm>
            <a:off x="152400" y="1170125"/>
            <a:ext cx="8706365" cy="38209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9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ru"/>
              <a:t>Cookie</a:t>
            </a:r>
            <a:endParaRPr/>
          </a:p>
        </p:txBody>
      </p:sp>
      <p:sp>
        <p:nvSpPr>
          <p:cNvPr id="537" name="Google Shape;537;p90"/>
          <p:cNvSpPr txBo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p>
            <a:pPr marL="0" lvl="0" indent="0" algn="ctr" rtl="0">
              <a:lnSpc>
                <a:spcPct val="115000"/>
              </a:lnSpc>
              <a:spcBef>
                <a:spcPts val="0"/>
              </a:spcBef>
              <a:spcAft>
                <a:spcPts val="1200"/>
              </a:spcAft>
              <a:buNone/>
            </a:pPr>
            <a:r>
              <a:rPr lang="ru" sz="1800">
                <a:solidFill>
                  <a:srgbClr val="595959"/>
                </a:solidFill>
              </a:rPr>
              <a:t>Подробнее тут https://learn.javascript.ru/cookie</a:t>
            </a:r>
            <a:endParaRPr sz="1800">
              <a:solidFill>
                <a:srgbClr val="595959"/>
              </a:solidFill>
            </a:endParaRPr>
          </a:p>
        </p:txBody>
      </p:sp>
      <p:pic>
        <p:nvPicPr>
          <p:cNvPr id="2" name="Google Shape;542;p91">
            <a:extLst>
              <a:ext uri="{FF2B5EF4-FFF2-40B4-BE49-F238E27FC236}">
                <a16:creationId xmlns:a16="http://schemas.microsoft.com/office/drawing/2014/main" id="{4565E740-13C1-AC2F-249E-4357615DA765}"/>
              </a:ext>
            </a:extLst>
          </p:cNvPr>
          <p:cNvPicPr preferRelativeResize="0"/>
          <p:nvPr/>
        </p:nvPicPr>
        <p:blipFill>
          <a:blip r:embed="rId3">
            <a:alphaModFix/>
          </a:blip>
          <a:stretch>
            <a:fillRect/>
          </a:stretch>
        </p:blipFill>
        <p:spPr>
          <a:xfrm>
            <a:off x="135572" y="211652"/>
            <a:ext cx="3615020" cy="228083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92"/>
          <p:cNvSpPr txBox="1">
            <a:spLocks noGrp="1"/>
          </p:cNvSpPr>
          <p:nvPr>
            <p:ph type="body" idx="1"/>
          </p:nvPr>
        </p:nvSpPr>
        <p:spPr>
          <a:xfrm>
            <a:off x="1504950" y="2233650"/>
            <a:ext cx="6134100" cy="676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ru" sz="3600">
                <a:solidFill>
                  <a:schemeClr val="dk1"/>
                </a:solidFill>
              </a:rPr>
              <a:t>HTTP is a stateless protocol</a:t>
            </a:r>
            <a:endParaRPr sz="3600">
              <a:solidFill>
                <a:schemeClr val="dk1"/>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9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Cookie</a:t>
            </a:r>
            <a:endParaRPr/>
          </a:p>
        </p:txBody>
      </p:sp>
      <p:sp>
        <p:nvSpPr>
          <p:cNvPr id="553" name="Google Shape;553;p93"/>
          <p:cNvSpPr txBox="1">
            <a:spLocks noGrp="1"/>
          </p:cNvSpPr>
          <p:nvPr>
            <p:ph type="body" idx="1"/>
          </p:nvPr>
        </p:nvSpPr>
        <p:spPr>
          <a:xfrm>
            <a:off x="311700" y="1152475"/>
            <a:ext cx="80607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ru">
                <a:solidFill>
                  <a:schemeClr val="dk1"/>
                </a:solidFill>
                <a:latin typeface="Roboto Mono"/>
                <a:ea typeface="Roboto Mono"/>
                <a:cs typeface="Roboto Mono"/>
                <a:sym typeface="Roboto Mono"/>
              </a:rPr>
              <a:t>Cookie</a:t>
            </a:r>
            <a:r>
              <a:rPr lang="ru">
                <a:solidFill>
                  <a:schemeClr val="dk1"/>
                </a:solidFill>
              </a:rPr>
              <a:t> - небольшой фрагмент данных, отправленный веб-сервером и хранимый на компьютере пользователя. Веб-клиент всякий раз при попытке открыть страницу соответствующего сайта пересылает этот фрагмент данных веб-серверу в виде HTTP - запросы</a:t>
            </a:r>
            <a:endParaRPr>
              <a:solidFill>
                <a:schemeClr val="dk1"/>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9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Cookie (спецификация)</a:t>
            </a:r>
            <a:endParaRPr/>
          </a:p>
        </p:txBody>
      </p:sp>
      <p:sp>
        <p:nvSpPr>
          <p:cNvPr id="559" name="Google Shape;559;p94"/>
          <p:cNvSpPr txBox="1">
            <a:spLocks noGrp="1"/>
          </p:cNvSpPr>
          <p:nvPr>
            <p:ph type="body" idx="1"/>
          </p:nvPr>
        </p:nvSpPr>
        <p:spPr>
          <a:xfrm>
            <a:off x="311700" y="1152475"/>
            <a:ext cx="80607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ru">
                <a:solidFill>
                  <a:schemeClr val="dk1"/>
                </a:solidFill>
              </a:rPr>
              <a:t>Браузер должен хранить как минимум 4096 байт кук</a:t>
            </a:r>
            <a:endParaRPr>
              <a:solidFill>
                <a:schemeClr val="dk1"/>
              </a:solidFill>
            </a:endParaRPr>
          </a:p>
          <a:p>
            <a:pPr marL="457200" lvl="0" indent="-342900" algn="l" rtl="0">
              <a:spcBef>
                <a:spcPts val="0"/>
              </a:spcBef>
              <a:spcAft>
                <a:spcPts val="0"/>
              </a:spcAft>
              <a:buClr>
                <a:schemeClr val="dk1"/>
              </a:buClr>
              <a:buSzPts val="1800"/>
              <a:buChar char="●"/>
            </a:pPr>
            <a:r>
              <a:rPr lang="ru">
                <a:solidFill>
                  <a:schemeClr val="dk1"/>
                </a:solidFill>
              </a:rPr>
              <a:t>Минимум 20 шт. на домен</a:t>
            </a:r>
            <a:endParaRPr>
              <a:solidFill>
                <a:schemeClr val="dk1"/>
              </a:solidFill>
            </a:endParaRPr>
          </a:p>
          <a:p>
            <a:pPr marL="457200" lvl="0" indent="-342900" algn="l" rtl="0">
              <a:spcBef>
                <a:spcPts val="0"/>
              </a:spcBef>
              <a:spcAft>
                <a:spcPts val="0"/>
              </a:spcAft>
              <a:buClr>
                <a:schemeClr val="dk1"/>
              </a:buClr>
              <a:buSzPts val="1800"/>
              <a:buChar char="●"/>
            </a:pPr>
            <a:r>
              <a:rPr lang="ru">
                <a:solidFill>
                  <a:schemeClr val="dk1"/>
                </a:solidFill>
              </a:rPr>
              <a:t>Минимум 300 шт. всего</a:t>
            </a:r>
            <a:endParaRPr>
              <a:solidFill>
                <a:schemeClr val="dk1"/>
              </a:solidFill>
            </a:endParaRPr>
          </a:p>
          <a:p>
            <a:pPr marL="457200" lvl="0" indent="-342900" algn="l" rtl="0">
              <a:spcBef>
                <a:spcPts val="0"/>
              </a:spcBef>
              <a:spcAft>
                <a:spcPts val="0"/>
              </a:spcAft>
              <a:buClr>
                <a:schemeClr val="dk1"/>
              </a:buClr>
              <a:buSzPts val="1800"/>
              <a:buChar char="●"/>
            </a:pPr>
            <a:r>
              <a:rPr lang="ru">
                <a:solidFill>
                  <a:schemeClr val="dk1"/>
                </a:solidFill>
              </a:rPr>
              <a:t>Имена не чувствительны к регистру</a:t>
            </a:r>
            <a:endParaRPr>
              <a:solidFill>
                <a:schemeClr val="dk1"/>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9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1. Cookie (клиент -&gt; сервер)</a:t>
            </a:r>
            <a:endParaRPr/>
          </a:p>
        </p:txBody>
      </p:sp>
      <p:pic>
        <p:nvPicPr>
          <p:cNvPr id="565" name="Google Shape;565;p95"/>
          <p:cNvPicPr preferRelativeResize="0"/>
          <p:nvPr/>
        </p:nvPicPr>
        <p:blipFill>
          <a:blip r:embed="rId3">
            <a:alphaModFix/>
          </a:blip>
          <a:stretch>
            <a:fillRect/>
          </a:stretch>
        </p:blipFill>
        <p:spPr>
          <a:xfrm>
            <a:off x="2276475" y="1743075"/>
            <a:ext cx="4591050" cy="16573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2. Cookie (клиент &lt;- сервер)</a:t>
            </a:r>
            <a:endParaRPr/>
          </a:p>
        </p:txBody>
      </p:sp>
      <p:pic>
        <p:nvPicPr>
          <p:cNvPr id="571" name="Google Shape;571;p96"/>
          <p:cNvPicPr preferRelativeResize="0"/>
          <p:nvPr/>
        </p:nvPicPr>
        <p:blipFill>
          <a:blip r:embed="rId3">
            <a:alphaModFix/>
          </a:blip>
          <a:stretch>
            <a:fillRect/>
          </a:stretch>
        </p:blipFill>
        <p:spPr>
          <a:xfrm>
            <a:off x="1762125" y="1543050"/>
            <a:ext cx="5619750" cy="2057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Ресурсы</a:t>
            </a:r>
            <a:endParaRPr/>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98" name="Google Shape;98;p20"/>
          <p:cNvPicPr preferRelativeResize="0"/>
          <p:nvPr/>
        </p:nvPicPr>
        <p:blipFill>
          <a:blip r:embed="rId3">
            <a:alphaModFix/>
          </a:blip>
          <a:stretch>
            <a:fillRect/>
          </a:stretch>
        </p:blipFill>
        <p:spPr>
          <a:xfrm>
            <a:off x="311700" y="1152475"/>
            <a:ext cx="8520599" cy="3594599"/>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9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3. Cookie (клиент -&gt; сервер)</a:t>
            </a:r>
            <a:endParaRPr/>
          </a:p>
        </p:txBody>
      </p:sp>
      <p:pic>
        <p:nvPicPr>
          <p:cNvPr id="577" name="Google Shape;577;p97"/>
          <p:cNvPicPr preferRelativeResize="0"/>
          <p:nvPr/>
        </p:nvPicPr>
        <p:blipFill>
          <a:blip r:embed="rId3">
            <a:alphaModFix/>
          </a:blip>
          <a:stretch>
            <a:fillRect/>
          </a:stretch>
        </p:blipFill>
        <p:spPr>
          <a:xfrm>
            <a:off x="2190750" y="1543050"/>
            <a:ext cx="4762500" cy="20574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9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4. Cookie (клиент -&gt; сервер)</a:t>
            </a:r>
            <a:endParaRPr/>
          </a:p>
        </p:txBody>
      </p:sp>
      <p:pic>
        <p:nvPicPr>
          <p:cNvPr id="583" name="Google Shape;583;p98"/>
          <p:cNvPicPr preferRelativeResize="0"/>
          <p:nvPr/>
        </p:nvPicPr>
        <p:blipFill>
          <a:blip r:embed="rId3">
            <a:alphaModFix/>
          </a:blip>
          <a:stretch>
            <a:fillRect/>
          </a:stretch>
        </p:blipFill>
        <p:spPr>
          <a:xfrm>
            <a:off x="1762125" y="1543050"/>
            <a:ext cx="5619750" cy="20574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9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5. Cookie (клиент -&gt; сервер)</a:t>
            </a:r>
            <a:endParaRPr/>
          </a:p>
        </p:txBody>
      </p:sp>
      <p:pic>
        <p:nvPicPr>
          <p:cNvPr id="589" name="Google Shape;589;p99"/>
          <p:cNvPicPr preferRelativeResize="0"/>
          <p:nvPr/>
        </p:nvPicPr>
        <p:blipFill>
          <a:blip r:embed="rId3">
            <a:alphaModFix/>
          </a:blip>
          <a:stretch>
            <a:fillRect/>
          </a:stretch>
        </p:blipFill>
        <p:spPr>
          <a:xfrm>
            <a:off x="2105025" y="1543050"/>
            <a:ext cx="4933950" cy="20574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0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Cookie (использование)</a:t>
            </a:r>
            <a:endParaRPr/>
          </a:p>
        </p:txBody>
      </p:sp>
      <p:sp>
        <p:nvSpPr>
          <p:cNvPr id="595" name="Google Shape;595;p100"/>
          <p:cNvSpPr txBox="1">
            <a:spLocks noGrp="1"/>
          </p:cNvSpPr>
          <p:nvPr>
            <p:ph type="body" idx="1"/>
          </p:nvPr>
        </p:nvSpPr>
        <p:spPr>
          <a:xfrm>
            <a:off x="311700" y="1152475"/>
            <a:ext cx="80607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ru">
                <a:solidFill>
                  <a:schemeClr val="dk1"/>
                </a:solidFill>
              </a:rPr>
              <a:t>Аутентификация пользователя</a:t>
            </a:r>
            <a:endParaRPr>
              <a:solidFill>
                <a:schemeClr val="dk1"/>
              </a:solidFill>
            </a:endParaRPr>
          </a:p>
          <a:p>
            <a:pPr marL="457200" lvl="0" indent="-342900" algn="l" rtl="0">
              <a:spcBef>
                <a:spcPts val="0"/>
              </a:spcBef>
              <a:spcAft>
                <a:spcPts val="0"/>
              </a:spcAft>
              <a:buClr>
                <a:schemeClr val="dk1"/>
              </a:buClr>
              <a:buSzPts val="1800"/>
              <a:buChar char="●"/>
            </a:pPr>
            <a:r>
              <a:rPr lang="ru">
                <a:solidFill>
                  <a:schemeClr val="dk1"/>
                </a:solidFill>
              </a:rPr>
              <a:t>Хранение настроек пользователя</a:t>
            </a:r>
            <a:endParaRPr>
              <a:solidFill>
                <a:schemeClr val="dk1"/>
              </a:solidFill>
            </a:endParaRPr>
          </a:p>
          <a:p>
            <a:pPr marL="457200" lvl="0" indent="-342900" algn="l" rtl="0">
              <a:spcBef>
                <a:spcPts val="0"/>
              </a:spcBef>
              <a:spcAft>
                <a:spcPts val="0"/>
              </a:spcAft>
              <a:buClr>
                <a:schemeClr val="dk1"/>
              </a:buClr>
              <a:buSzPts val="1800"/>
              <a:buChar char="●"/>
            </a:pPr>
            <a:r>
              <a:rPr lang="ru">
                <a:solidFill>
                  <a:schemeClr val="dk1"/>
                </a:solidFill>
              </a:rPr>
              <a:t>Отслеживание сеанса (сессия)</a:t>
            </a:r>
            <a:endParaRPr>
              <a:solidFill>
                <a:schemeClr val="dk1"/>
              </a:solidFill>
            </a:endParaRPr>
          </a:p>
          <a:p>
            <a:pPr marL="457200" lvl="0" indent="-342900" algn="l" rtl="0">
              <a:spcBef>
                <a:spcPts val="0"/>
              </a:spcBef>
              <a:spcAft>
                <a:spcPts val="0"/>
              </a:spcAft>
              <a:buClr>
                <a:schemeClr val="dk1"/>
              </a:buClr>
              <a:buSzPts val="1800"/>
              <a:buChar char="●"/>
            </a:pPr>
            <a:r>
              <a:rPr lang="ru">
                <a:solidFill>
                  <a:schemeClr val="dk1"/>
                </a:solidFill>
              </a:rPr>
              <a:t>Сбор статистики</a:t>
            </a:r>
            <a:endParaRPr>
              <a:solidFill>
                <a:schemeClr val="dk1"/>
              </a:solidFill>
            </a:endParaRPr>
          </a:p>
          <a:p>
            <a:pPr marL="457200" lvl="0" indent="-342900" algn="l" rtl="0">
              <a:spcBef>
                <a:spcPts val="0"/>
              </a:spcBef>
              <a:spcAft>
                <a:spcPts val="0"/>
              </a:spcAft>
              <a:buClr>
                <a:schemeClr val="dk1"/>
              </a:buClr>
              <a:buSzPts val="1800"/>
              <a:buChar char="●"/>
            </a:pPr>
            <a:r>
              <a:rPr lang="ru">
                <a:solidFill>
                  <a:schemeClr val="dk1"/>
                </a:solidFill>
              </a:rPr>
              <a:t>Проведение экспериментов</a:t>
            </a:r>
            <a:endParaRPr>
              <a:solidFill>
                <a:schemeClr val="dk1"/>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10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Cookie (параметры)</a:t>
            </a:r>
            <a:endParaRPr/>
          </a:p>
        </p:txBody>
      </p:sp>
      <p:sp>
        <p:nvSpPr>
          <p:cNvPr id="601" name="Google Shape;601;p101"/>
          <p:cNvSpPr txBox="1">
            <a:spLocks noGrp="1"/>
          </p:cNvSpPr>
          <p:nvPr>
            <p:ph type="body" idx="1"/>
          </p:nvPr>
        </p:nvSpPr>
        <p:spPr>
          <a:xfrm>
            <a:off x="311700" y="1152475"/>
            <a:ext cx="80607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ru">
                <a:solidFill>
                  <a:schemeClr val="dk1"/>
                </a:solidFill>
              </a:rPr>
              <a:t>Expires - дата истечения срока действия куки</a:t>
            </a:r>
            <a:endParaRPr>
              <a:solidFill>
                <a:schemeClr val="dk1"/>
              </a:solidFill>
            </a:endParaRPr>
          </a:p>
          <a:p>
            <a:pPr marL="457200" lvl="0" indent="-342900" algn="l" rtl="0">
              <a:spcBef>
                <a:spcPts val="0"/>
              </a:spcBef>
              <a:spcAft>
                <a:spcPts val="0"/>
              </a:spcAft>
              <a:buClr>
                <a:schemeClr val="dk1"/>
              </a:buClr>
              <a:buSzPts val="1800"/>
              <a:buChar char="●"/>
            </a:pPr>
            <a:r>
              <a:rPr lang="ru">
                <a:solidFill>
                  <a:schemeClr val="dk1"/>
                </a:solidFill>
              </a:rPr>
              <a:t>Max-Age - срок действия куки в секундах</a:t>
            </a:r>
            <a:endParaRPr>
              <a:solidFill>
                <a:schemeClr val="dk1"/>
              </a:solidFill>
            </a:endParaRPr>
          </a:p>
          <a:p>
            <a:pPr marL="457200" lvl="0" indent="-342900" algn="l" rtl="0">
              <a:spcBef>
                <a:spcPts val="0"/>
              </a:spcBef>
              <a:spcAft>
                <a:spcPts val="0"/>
              </a:spcAft>
              <a:buClr>
                <a:schemeClr val="dk1"/>
              </a:buClr>
              <a:buSzPts val="1800"/>
              <a:buChar char="●"/>
            </a:pPr>
            <a:r>
              <a:rPr lang="ru">
                <a:solidFill>
                  <a:schemeClr val="dk1"/>
                </a:solidFill>
              </a:rPr>
              <a:t>Domain - домен определяет, где доступен файл куки</a:t>
            </a:r>
            <a:endParaRPr>
              <a:solidFill>
                <a:schemeClr val="dk1"/>
              </a:solidFill>
            </a:endParaRPr>
          </a:p>
          <a:p>
            <a:pPr marL="457200" lvl="0" indent="-342900" algn="l" rtl="0">
              <a:spcBef>
                <a:spcPts val="0"/>
              </a:spcBef>
              <a:spcAft>
                <a:spcPts val="0"/>
              </a:spcAft>
              <a:buClr>
                <a:schemeClr val="dk1"/>
              </a:buClr>
              <a:buSzPts val="1800"/>
              <a:buChar char="●"/>
            </a:pPr>
            <a:r>
              <a:rPr lang="ru">
                <a:solidFill>
                  <a:schemeClr val="dk1"/>
                </a:solidFill>
              </a:rPr>
              <a:t>Path - урл префикс пути, по которому куки будут доступны</a:t>
            </a:r>
            <a:endParaRPr>
              <a:solidFill>
                <a:schemeClr val="dk1"/>
              </a:solidFill>
            </a:endParaRPr>
          </a:p>
          <a:p>
            <a:pPr marL="457200" lvl="0" indent="-342900" algn="l" rtl="0">
              <a:spcBef>
                <a:spcPts val="0"/>
              </a:spcBef>
              <a:spcAft>
                <a:spcPts val="0"/>
              </a:spcAft>
              <a:buClr>
                <a:schemeClr val="dk1"/>
              </a:buClr>
              <a:buSzPts val="1800"/>
              <a:buChar char="●"/>
            </a:pPr>
            <a:r>
              <a:rPr lang="ru">
                <a:solidFill>
                  <a:schemeClr val="dk1"/>
                </a:solidFill>
              </a:rPr>
              <a:t>Secure - куки следует передавать только по HTTPS</a:t>
            </a:r>
            <a:endParaRPr>
              <a:solidFill>
                <a:schemeClr val="dk1"/>
              </a:solidFill>
            </a:endParaRPr>
          </a:p>
          <a:p>
            <a:pPr marL="457200" lvl="0" indent="-342900" algn="l" rtl="0">
              <a:spcBef>
                <a:spcPts val="0"/>
              </a:spcBef>
              <a:spcAft>
                <a:spcPts val="0"/>
              </a:spcAft>
              <a:buClr>
                <a:schemeClr val="dk1"/>
              </a:buClr>
              <a:buSzPts val="1800"/>
              <a:buChar char="●"/>
            </a:pPr>
            <a:r>
              <a:rPr lang="ru">
                <a:solidFill>
                  <a:schemeClr val="dk1"/>
                </a:solidFill>
              </a:rPr>
              <a:t>HttpOnly - запрет на получение куки из JavaScript</a:t>
            </a:r>
            <a:endParaRPr>
              <a:solidFill>
                <a:schemeClr val="dk1"/>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10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Cookie (JavaScript)</a:t>
            </a:r>
            <a:endParaRPr/>
          </a:p>
        </p:txBody>
      </p:sp>
      <p:pic>
        <p:nvPicPr>
          <p:cNvPr id="607" name="Google Shape;607;p102"/>
          <p:cNvPicPr preferRelativeResize="0"/>
          <p:nvPr/>
        </p:nvPicPr>
        <p:blipFill>
          <a:blip r:embed="rId3">
            <a:alphaModFix/>
          </a:blip>
          <a:stretch>
            <a:fillRect/>
          </a:stretch>
        </p:blipFill>
        <p:spPr>
          <a:xfrm>
            <a:off x="152400" y="1792175"/>
            <a:ext cx="8839198" cy="1559153"/>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10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Cookie (XHR)</a:t>
            </a:r>
            <a:endParaRPr/>
          </a:p>
        </p:txBody>
      </p:sp>
      <p:pic>
        <p:nvPicPr>
          <p:cNvPr id="613" name="Google Shape;613;p103"/>
          <p:cNvPicPr preferRelativeResize="0"/>
          <p:nvPr/>
        </p:nvPicPr>
        <p:blipFill>
          <a:blip r:embed="rId3">
            <a:alphaModFix/>
          </a:blip>
          <a:stretch>
            <a:fillRect/>
          </a:stretch>
        </p:blipFill>
        <p:spPr>
          <a:xfrm>
            <a:off x="152400" y="1827350"/>
            <a:ext cx="8839200" cy="2205559"/>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10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ru"/>
              <a:t>Same Origin Policy</a:t>
            </a:r>
            <a:endParaRPr/>
          </a:p>
        </p:txBody>
      </p:sp>
      <p:sp>
        <p:nvSpPr>
          <p:cNvPr id="619" name="Google Shape;619;p104"/>
          <p:cNvSpPr txBo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p>
            <a:pPr marL="0" lvl="0" indent="0" algn="ctr" rtl="0">
              <a:lnSpc>
                <a:spcPct val="115000"/>
              </a:lnSpc>
              <a:spcBef>
                <a:spcPts val="0"/>
              </a:spcBef>
              <a:spcAft>
                <a:spcPts val="1200"/>
              </a:spcAft>
              <a:buNone/>
            </a:pPr>
            <a:r>
              <a:rPr lang="ru" sz="1800">
                <a:solidFill>
                  <a:srgbClr val="595959"/>
                </a:solidFill>
              </a:rPr>
              <a:t>Подробнее тут https://learn.javascript.ru/fetch-crossorigin</a:t>
            </a:r>
            <a:endParaRPr sz="1800">
              <a:solidFill>
                <a:srgbClr val="595959"/>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10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Same Origin Policy</a:t>
            </a:r>
            <a:endParaRPr/>
          </a:p>
        </p:txBody>
      </p:sp>
      <p:sp>
        <p:nvSpPr>
          <p:cNvPr id="625" name="Google Shape;625;p105"/>
          <p:cNvSpPr txBox="1">
            <a:spLocks noGrp="1"/>
          </p:cNvSpPr>
          <p:nvPr>
            <p:ph type="body" idx="1"/>
          </p:nvPr>
        </p:nvSpPr>
        <p:spPr>
          <a:xfrm>
            <a:off x="311700" y="1152475"/>
            <a:ext cx="80607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ru">
                <a:solidFill>
                  <a:schemeClr val="dk1"/>
                </a:solidFill>
              </a:rPr>
              <a:t>Same Origin Policy (правило ограничения домена) - это важное концепция безопасности работы web-приложения. Она призвана ограничивать возможности пользовательских сценариев из определенного источника по доступу к ресурсам и информации из других источников.</a:t>
            </a:r>
            <a:endParaRPr>
              <a:solidFill>
                <a:schemeClr val="dk1"/>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1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Same Origin Policy (источник)</a:t>
            </a:r>
            <a:endParaRPr/>
          </a:p>
        </p:txBody>
      </p:sp>
      <p:sp>
        <p:nvSpPr>
          <p:cNvPr id="631" name="Google Shape;631;p106"/>
          <p:cNvSpPr txBox="1">
            <a:spLocks noGrp="1"/>
          </p:cNvSpPr>
          <p:nvPr>
            <p:ph type="body" idx="1"/>
          </p:nvPr>
        </p:nvSpPr>
        <p:spPr>
          <a:xfrm>
            <a:off x="311700" y="1152475"/>
            <a:ext cx="80607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ru">
                <a:solidFill>
                  <a:schemeClr val="dk1"/>
                </a:solidFill>
              </a:rPr>
              <a:t>Два URL считаются имеющими один источник (“same origin”), если у них одинаковый протокол, домен и порт</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Протоколы</a:t>
            </a:r>
            <a:endParaRPr/>
          </a:p>
        </p:txBody>
      </p:sp>
      <p:sp>
        <p:nvSpPr>
          <p:cNvPr id="104" name="Google Shape;104;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a:solidFill>
                  <a:schemeClr val="dk1"/>
                </a:solidFill>
              </a:rPr>
              <a:t>Существует большое множество различных сетевых протоколов связи. Самые распространенные:</a:t>
            </a:r>
            <a:endParaRPr>
              <a:solidFill>
                <a:schemeClr val="dk1"/>
              </a:solidFill>
            </a:endParaRPr>
          </a:p>
          <a:p>
            <a:pPr marL="457200" lvl="0" indent="-342900" algn="l" rtl="0">
              <a:spcBef>
                <a:spcPts val="1200"/>
              </a:spcBef>
              <a:spcAft>
                <a:spcPts val="0"/>
              </a:spcAft>
              <a:buClr>
                <a:schemeClr val="dk1"/>
              </a:buClr>
              <a:buSzPts val="1800"/>
              <a:buChar char="●"/>
            </a:pPr>
            <a:r>
              <a:rPr lang="ru">
                <a:solidFill>
                  <a:schemeClr val="dk1"/>
                </a:solidFill>
              </a:rPr>
              <a:t>TCP</a:t>
            </a:r>
            <a:endParaRPr>
              <a:solidFill>
                <a:schemeClr val="dk1"/>
              </a:solidFill>
            </a:endParaRPr>
          </a:p>
          <a:p>
            <a:pPr marL="457200" lvl="0" indent="-342900" algn="l" rtl="0">
              <a:spcBef>
                <a:spcPts val="0"/>
              </a:spcBef>
              <a:spcAft>
                <a:spcPts val="0"/>
              </a:spcAft>
              <a:buClr>
                <a:schemeClr val="dk1"/>
              </a:buClr>
              <a:buSzPts val="1800"/>
              <a:buChar char="●"/>
            </a:pPr>
            <a:r>
              <a:rPr lang="ru">
                <a:solidFill>
                  <a:schemeClr val="dk1"/>
                </a:solidFill>
              </a:rPr>
              <a:t>UPD</a:t>
            </a:r>
            <a:endParaRPr>
              <a:solidFill>
                <a:schemeClr val="dk1"/>
              </a:solidFill>
            </a:endParaRPr>
          </a:p>
          <a:p>
            <a:pPr marL="457200" lvl="0" indent="-342900" algn="l" rtl="0">
              <a:spcBef>
                <a:spcPts val="0"/>
              </a:spcBef>
              <a:spcAft>
                <a:spcPts val="0"/>
              </a:spcAft>
              <a:buClr>
                <a:schemeClr val="dk1"/>
              </a:buClr>
              <a:buSzPts val="1800"/>
              <a:buChar char="●"/>
            </a:pPr>
            <a:r>
              <a:rPr lang="ru" b="1">
                <a:solidFill>
                  <a:schemeClr val="dk1"/>
                </a:solidFill>
              </a:rPr>
              <a:t>HTTP (работает поверх TCP)</a:t>
            </a:r>
            <a:endParaRPr b="1">
              <a:solidFill>
                <a:schemeClr val="dk1"/>
              </a:solidFill>
            </a:endParaRPr>
          </a:p>
          <a:p>
            <a:pPr marL="457200" lvl="0" indent="-342900" algn="l" rtl="0">
              <a:spcBef>
                <a:spcPts val="0"/>
              </a:spcBef>
              <a:spcAft>
                <a:spcPts val="0"/>
              </a:spcAft>
              <a:buClr>
                <a:schemeClr val="dk1"/>
              </a:buClr>
              <a:buSzPts val="1800"/>
              <a:buChar char="●"/>
            </a:pPr>
            <a:r>
              <a:rPr lang="ru">
                <a:solidFill>
                  <a:schemeClr val="dk1"/>
                </a:solidFill>
              </a:rPr>
              <a:t>FTP</a:t>
            </a:r>
            <a:endParaRPr>
              <a:solidFill>
                <a:schemeClr val="dk1"/>
              </a:solidFill>
            </a:endParaRPr>
          </a:p>
          <a:p>
            <a:pPr marL="457200" lvl="0" indent="-342900" algn="l" rtl="0">
              <a:spcBef>
                <a:spcPts val="0"/>
              </a:spcBef>
              <a:spcAft>
                <a:spcPts val="0"/>
              </a:spcAft>
              <a:buClr>
                <a:schemeClr val="dk1"/>
              </a:buClr>
              <a:buSzPts val="1800"/>
              <a:buChar char="●"/>
            </a:pPr>
            <a:r>
              <a:rPr lang="ru">
                <a:solidFill>
                  <a:schemeClr val="dk1"/>
                </a:solidFill>
              </a:rPr>
              <a:t>SSH</a:t>
            </a:r>
            <a:endParaRPr>
              <a:solidFill>
                <a:schemeClr val="dk1"/>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10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Same Origin Policy (одинаковый источник)</a:t>
            </a:r>
            <a:endParaRPr/>
          </a:p>
        </p:txBody>
      </p:sp>
      <p:sp>
        <p:nvSpPr>
          <p:cNvPr id="637" name="Google Shape;637;p107"/>
          <p:cNvSpPr txBox="1">
            <a:spLocks noGrp="1"/>
          </p:cNvSpPr>
          <p:nvPr>
            <p:ph type="body" idx="1"/>
          </p:nvPr>
        </p:nvSpPr>
        <p:spPr>
          <a:xfrm>
            <a:off x="311700" y="1152475"/>
            <a:ext cx="80607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ru">
                <a:solidFill>
                  <a:schemeClr val="dk1"/>
                </a:solidFill>
              </a:rPr>
              <a:t>http://site.com</a:t>
            </a:r>
            <a:endParaRPr>
              <a:solidFill>
                <a:schemeClr val="dk1"/>
              </a:solidFill>
            </a:endParaRPr>
          </a:p>
          <a:p>
            <a:pPr marL="457200" lvl="0" indent="-342900" algn="l" rtl="0">
              <a:spcBef>
                <a:spcPts val="0"/>
              </a:spcBef>
              <a:spcAft>
                <a:spcPts val="0"/>
              </a:spcAft>
              <a:buClr>
                <a:schemeClr val="dk1"/>
              </a:buClr>
              <a:buSzPts val="1800"/>
              <a:buChar char="●"/>
            </a:pPr>
            <a:r>
              <a:rPr lang="ru">
                <a:solidFill>
                  <a:schemeClr val="dk1"/>
                </a:solidFill>
              </a:rPr>
              <a:t>http://site.com/</a:t>
            </a:r>
            <a:endParaRPr>
              <a:solidFill>
                <a:schemeClr val="dk1"/>
              </a:solidFill>
            </a:endParaRPr>
          </a:p>
          <a:p>
            <a:pPr marL="457200" lvl="0" indent="-342900" algn="l" rtl="0">
              <a:spcBef>
                <a:spcPts val="0"/>
              </a:spcBef>
              <a:spcAft>
                <a:spcPts val="0"/>
              </a:spcAft>
              <a:buClr>
                <a:schemeClr val="dk1"/>
              </a:buClr>
              <a:buSzPts val="1800"/>
              <a:buChar char="●"/>
            </a:pPr>
            <a:r>
              <a:rPr lang="ru">
                <a:solidFill>
                  <a:schemeClr val="dk1"/>
                </a:solidFill>
              </a:rPr>
              <a:t>http://site.com/my/page.html</a:t>
            </a:r>
            <a:endParaRPr>
              <a:solidFill>
                <a:schemeClr val="dk1"/>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10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Same Origin Policy (разные источник)</a:t>
            </a:r>
            <a:endParaRPr/>
          </a:p>
        </p:txBody>
      </p:sp>
      <p:sp>
        <p:nvSpPr>
          <p:cNvPr id="643" name="Google Shape;643;p108"/>
          <p:cNvSpPr txBox="1">
            <a:spLocks noGrp="1"/>
          </p:cNvSpPr>
          <p:nvPr>
            <p:ph type="body" idx="1"/>
          </p:nvPr>
        </p:nvSpPr>
        <p:spPr>
          <a:xfrm>
            <a:off x="311700" y="1152475"/>
            <a:ext cx="80607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ru">
                <a:solidFill>
                  <a:schemeClr val="dk1"/>
                </a:solidFill>
              </a:rPr>
              <a:t>http://site.com</a:t>
            </a:r>
            <a:endParaRPr>
              <a:solidFill>
                <a:schemeClr val="dk1"/>
              </a:solidFill>
            </a:endParaRPr>
          </a:p>
          <a:p>
            <a:pPr marL="457200" lvl="0" indent="-342900" algn="l" rtl="0">
              <a:spcBef>
                <a:spcPts val="0"/>
              </a:spcBef>
              <a:spcAft>
                <a:spcPts val="0"/>
              </a:spcAft>
              <a:buClr>
                <a:schemeClr val="dk1"/>
              </a:buClr>
              <a:buSzPts val="1800"/>
              <a:buFont typeface="Roboto"/>
              <a:buChar char="●"/>
            </a:pPr>
            <a:r>
              <a:rPr lang="ru">
                <a:solidFill>
                  <a:schemeClr val="dk1"/>
                </a:solidFill>
              </a:rPr>
              <a:t>http://</a:t>
            </a:r>
            <a:r>
              <a:rPr lang="ru" b="1">
                <a:solidFill>
                  <a:schemeClr val="dk1"/>
                </a:solidFill>
              </a:rPr>
              <a:t>www</a:t>
            </a:r>
            <a:r>
              <a:rPr lang="ru">
                <a:solidFill>
                  <a:schemeClr val="dk1"/>
                </a:solidFill>
              </a:rPr>
              <a:t>.site.com (другой домен)</a:t>
            </a:r>
            <a:endParaRPr>
              <a:solidFill>
                <a:schemeClr val="dk1"/>
              </a:solidFill>
            </a:endParaRPr>
          </a:p>
          <a:p>
            <a:pPr marL="457200" lvl="0" indent="-342900" algn="l" rtl="0">
              <a:spcBef>
                <a:spcPts val="0"/>
              </a:spcBef>
              <a:spcAft>
                <a:spcPts val="0"/>
              </a:spcAft>
              <a:buClr>
                <a:schemeClr val="dk1"/>
              </a:buClr>
              <a:buSzPts val="1800"/>
              <a:buFont typeface="Roboto"/>
              <a:buChar char="●"/>
            </a:pPr>
            <a:r>
              <a:rPr lang="ru">
                <a:solidFill>
                  <a:schemeClr val="dk1"/>
                </a:solidFill>
              </a:rPr>
              <a:t>http://site.</a:t>
            </a:r>
            <a:r>
              <a:rPr lang="ru" b="1">
                <a:solidFill>
                  <a:schemeClr val="dk1"/>
                </a:solidFill>
              </a:rPr>
              <a:t>org</a:t>
            </a:r>
            <a:r>
              <a:rPr lang="ru">
                <a:solidFill>
                  <a:schemeClr val="dk1"/>
                </a:solidFill>
              </a:rPr>
              <a:t> (другой домен)</a:t>
            </a:r>
            <a:endParaRPr>
              <a:solidFill>
                <a:schemeClr val="dk1"/>
              </a:solidFill>
            </a:endParaRPr>
          </a:p>
          <a:p>
            <a:pPr marL="457200" lvl="0" indent="-342900" algn="l" rtl="0">
              <a:spcBef>
                <a:spcPts val="0"/>
              </a:spcBef>
              <a:spcAft>
                <a:spcPts val="0"/>
              </a:spcAft>
              <a:buClr>
                <a:schemeClr val="dk1"/>
              </a:buClr>
              <a:buSzPts val="1800"/>
              <a:buFont typeface="Roboto"/>
              <a:buChar char="●"/>
            </a:pPr>
            <a:r>
              <a:rPr lang="ru" b="1">
                <a:solidFill>
                  <a:schemeClr val="dk1"/>
                </a:solidFill>
              </a:rPr>
              <a:t>https</a:t>
            </a:r>
            <a:r>
              <a:rPr lang="ru">
                <a:solidFill>
                  <a:schemeClr val="dk1"/>
                </a:solidFill>
              </a:rPr>
              <a:t>://site.com (другой протокол)</a:t>
            </a:r>
            <a:endParaRPr>
              <a:solidFill>
                <a:schemeClr val="dk1"/>
              </a:solidFill>
            </a:endParaRPr>
          </a:p>
          <a:p>
            <a:pPr marL="457200" lvl="0" indent="-342900" algn="l" rtl="0">
              <a:spcBef>
                <a:spcPts val="0"/>
              </a:spcBef>
              <a:spcAft>
                <a:spcPts val="0"/>
              </a:spcAft>
              <a:buClr>
                <a:schemeClr val="dk1"/>
              </a:buClr>
              <a:buSzPts val="1800"/>
              <a:buFont typeface="Roboto"/>
              <a:buChar char="●"/>
            </a:pPr>
            <a:r>
              <a:rPr lang="ru">
                <a:solidFill>
                  <a:schemeClr val="dk1"/>
                </a:solidFill>
              </a:rPr>
              <a:t>http://site.com:</a:t>
            </a:r>
            <a:r>
              <a:rPr lang="ru" b="1">
                <a:solidFill>
                  <a:schemeClr val="dk1"/>
                </a:solidFill>
              </a:rPr>
              <a:t>8080</a:t>
            </a:r>
            <a:r>
              <a:rPr lang="ru">
                <a:solidFill>
                  <a:schemeClr val="dk1"/>
                </a:solidFill>
              </a:rPr>
              <a:t> (другой порт)</a:t>
            </a:r>
            <a:endParaRPr>
              <a:solidFill>
                <a:schemeClr val="dk1"/>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10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Same Origin Policy (типы взаимодействия с ресурсами)</a:t>
            </a:r>
            <a:endParaRPr/>
          </a:p>
        </p:txBody>
      </p:sp>
      <p:sp>
        <p:nvSpPr>
          <p:cNvPr id="649" name="Google Shape;649;p109"/>
          <p:cNvSpPr txBox="1">
            <a:spLocks noGrp="1"/>
          </p:cNvSpPr>
          <p:nvPr>
            <p:ph type="body" idx="1"/>
          </p:nvPr>
        </p:nvSpPr>
        <p:spPr>
          <a:xfrm>
            <a:off x="311700" y="1152475"/>
            <a:ext cx="80607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Font typeface="Roboto"/>
              <a:buChar char="●"/>
            </a:pPr>
            <a:r>
              <a:rPr lang="ru">
                <a:solidFill>
                  <a:schemeClr val="dk1"/>
                </a:solidFill>
              </a:rPr>
              <a:t>Запись в ресурсы - переходы по ссылкам, редиректы, сабмит форм</a:t>
            </a:r>
            <a:endParaRPr>
              <a:solidFill>
                <a:schemeClr val="dk1"/>
              </a:solidFill>
            </a:endParaRPr>
          </a:p>
          <a:p>
            <a:pPr marL="457200" lvl="0" indent="-342900" algn="l" rtl="0">
              <a:spcBef>
                <a:spcPts val="0"/>
              </a:spcBef>
              <a:spcAft>
                <a:spcPts val="0"/>
              </a:spcAft>
              <a:buClr>
                <a:schemeClr val="dk1"/>
              </a:buClr>
              <a:buSzPts val="1800"/>
              <a:buChar char="●"/>
            </a:pPr>
            <a:r>
              <a:rPr lang="ru">
                <a:solidFill>
                  <a:schemeClr val="dk1"/>
                </a:solidFill>
              </a:rPr>
              <a:t>Встраивание ресурсов в другие ресурсы - добавление JavaScript, CSS, Images и тд с помощью HTML тегов</a:t>
            </a:r>
            <a:endParaRPr>
              <a:solidFill>
                <a:schemeClr val="dk1"/>
              </a:solidFill>
            </a:endParaRPr>
          </a:p>
          <a:p>
            <a:pPr marL="457200" lvl="0" indent="-342900" algn="l" rtl="0">
              <a:spcBef>
                <a:spcPts val="0"/>
              </a:spcBef>
              <a:spcAft>
                <a:spcPts val="0"/>
              </a:spcAft>
              <a:buClr>
                <a:schemeClr val="dk1"/>
              </a:buClr>
              <a:buSzPts val="1800"/>
              <a:buChar char="●"/>
            </a:pPr>
            <a:r>
              <a:rPr lang="ru">
                <a:solidFill>
                  <a:schemeClr val="dk1"/>
                </a:solidFill>
              </a:rPr>
              <a:t>Чтение из других ресурсов - чтение ответов на запросы, получение доступа к содержимому встроенного ресурса</a:t>
            </a:r>
            <a:endParaRPr>
              <a:solidFill>
                <a:schemeClr val="dk1"/>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1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Same Origin Policy (типы взаимодействия с ресурсами)</a:t>
            </a:r>
            <a:endParaRPr/>
          </a:p>
        </p:txBody>
      </p:sp>
      <p:sp>
        <p:nvSpPr>
          <p:cNvPr id="655" name="Google Shape;655;p110"/>
          <p:cNvSpPr txBox="1">
            <a:spLocks noGrp="1"/>
          </p:cNvSpPr>
          <p:nvPr>
            <p:ph type="body" idx="1"/>
          </p:nvPr>
        </p:nvSpPr>
        <p:spPr>
          <a:xfrm>
            <a:off x="311700" y="1152475"/>
            <a:ext cx="80607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Font typeface="Roboto"/>
              <a:buChar char="●"/>
            </a:pPr>
            <a:r>
              <a:rPr lang="ru">
                <a:solidFill>
                  <a:schemeClr val="dk1"/>
                </a:solidFill>
              </a:rPr>
              <a:t>Cross Origin “Запись” - обычно разрешена</a:t>
            </a:r>
            <a:endParaRPr>
              <a:solidFill>
                <a:schemeClr val="dk1"/>
              </a:solidFill>
            </a:endParaRPr>
          </a:p>
          <a:p>
            <a:pPr marL="457200" lvl="0" indent="-342900" algn="l" rtl="0">
              <a:spcBef>
                <a:spcPts val="0"/>
              </a:spcBef>
              <a:spcAft>
                <a:spcPts val="0"/>
              </a:spcAft>
              <a:buClr>
                <a:schemeClr val="dk1"/>
              </a:buClr>
              <a:buSzPts val="1800"/>
              <a:buChar char="●"/>
            </a:pPr>
            <a:r>
              <a:rPr lang="ru">
                <a:solidFill>
                  <a:schemeClr val="dk1"/>
                </a:solidFill>
              </a:rPr>
              <a:t>Cross Origin “Встраивание” - обычно разрешено</a:t>
            </a:r>
            <a:endParaRPr>
              <a:solidFill>
                <a:schemeClr val="dk1"/>
              </a:solidFill>
            </a:endParaRPr>
          </a:p>
          <a:p>
            <a:pPr marL="457200" lvl="0" indent="-342900" algn="l" rtl="0">
              <a:spcBef>
                <a:spcPts val="0"/>
              </a:spcBef>
              <a:spcAft>
                <a:spcPts val="0"/>
              </a:spcAft>
              <a:buClr>
                <a:schemeClr val="dk1"/>
              </a:buClr>
              <a:buSzPts val="1800"/>
              <a:buChar char="●"/>
            </a:pPr>
            <a:r>
              <a:rPr lang="ru">
                <a:solidFill>
                  <a:schemeClr val="dk1"/>
                </a:solidFill>
              </a:rPr>
              <a:t>Cross Origin “Чтение” - по-умолчанию запрещено</a:t>
            </a:r>
            <a:endParaRPr>
              <a:solidFill>
                <a:schemeClr val="dk1"/>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11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Cookie (samesite)</a:t>
            </a:r>
            <a:endParaRPr/>
          </a:p>
        </p:txBody>
      </p:sp>
      <p:sp>
        <p:nvSpPr>
          <p:cNvPr id="661" name="Google Shape;661;p111"/>
          <p:cNvSpPr txBox="1">
            <a:spLocks noGrp="1"/>
          </p:cNvSpPr>
          <p:nvPr>
            <p:ph type="body" idx="1"/>
          </p:nvPr>
        </p:nvSpPr>
        <p:spPr>
          <a:xfrm>
            <a:off x="311700" y="1152475"/>
            <a:ext cx="80607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a:solidFill>
                  <a:schemeClr val="accent2"/>
                </a:solidFill>
                <a:highlight>
                  <a:srgbClr val="FFFFFF"/>
                </a:highlight>
              </a:rPr>
              <a:t>Samesite — сравнительно новый параметр кук, предоставляющий дополнительный контроль над их передачей согласно Origin policy. Важно заметить, что данная настройка работает только с </a:t>
            </a:r>
            <a:r>
              <a:rPr lang="ru" b="1">
                <a:solidFill>
                  <a:schemeClr val="accent2"/>
                </a:solidFill>
                <a:highlight>
                  <a:srgbClr val="FFFFFF"/>
                </a:highlight>
              </a:rPr>
              <a:t>secure</a:t>
            </a:r>
            <a:r>
              <a:rPr lang="ru">
                <a:solidFill>
                  <a:schemeClr val="accent2"/>
                </a:solidFill>
                <a:highlight>
                  <a:srgbClr val="FFFFFF"/>
                </a:highlight>
              </a:rPr>
              <a:t> cookies.</a:t>
            </a:r>
            <a:endParaRPr>
              <a:solidFill>
                <a:schemeClr val="accent2"/>
              </a:solidFill>
              <a:highlight>
                <a:srgbClr val="FFFFFF"/>
              </a:highlight>
            </a:endParaRPr>
          </a:p>
          <a:p>
            <a:pPr marL="0" lvl="0" indent="0" algn="l" rtl="0">
              <a:spcBef>
                <a:spcPts val="1800"/>
              </a:spcBef>
              <a:spcAft>
                <a:spcPts val="1800"/>
              </a:spcAft>
              <a:buNone/>
            </a:pPr>
            <a:r>
              <a:rPr lang="ru">
                <a:solidFill>
                  <a:schemeClr val="accent2"/>
                </a:solidFill>
                <a:highlight>
                  <a:srgbClr val="FFFFFF"/>
                </a:highlight>
              </a:rPr>
              <a:t>Возможные значения: Strict, Lax, None.</a:t>
            </a:r>
            <a:endParaRPr>
              <a:solidFill>
                <a:schemeClr val="accent2"/>
              </a:solidFill>
              <a:highlight>
                <a:srgbClr val="FFFFFF"/>
              </a:highlight>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1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Cookie (strict)</a:t>
            </a:r>
            <a:endParaRPr/>
          </a:p>
        </p:txBody>
      </p:sp>
      <p:sp>
        <p:nvSpPr>
          <p:cNvPr id="667" name="Google Shape;667;p112"/>
          <p:cNvSpPr txBox="1">
            <a:spLocks noGrp="1"/>
          </p:cNvSpPr>
          <p:nvPr>
            <p:ph type="body" idx="1"/>
          </p:nvPr>
        </p:nvSpPr>
        <p:spPr>
          <a:xfrm>
            <a:off x="311700" y="1152475"/>
            <a:ext cx="80607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ru">
                <a:solidFill>
                  <a:schemeClr val="accent2"/>
                </a:solidFill>
                <a:highlight>
                  <a:srgbClr val="FFFFFF"/>
                </a:highlight>
              </a:rPr>
              <a:t>Cookies с `samesite=strict` </a:t>
            </a:r>
            <a:r>
              <a:rPr lang="ru" b="1">
                <a:solidFill>
                  <a:schemeClr val="accent2"/>
                </a:solidFill>
                <a:highlight>
                  <a:srgbClr val="FFFFFF"/>
                </a:highlight>
              </a:rPr>
              <a:t>никогда</a:t>
            </a:r>
            <a:r>
              <a:rPr lang="ru">
                <a:solidFill>
                  <a:schemeClr val="accent2"/>
                </a:solidFill>
                <a:highlight>
                  <a:srgbClr val="FFFFFF"/>
                </a:highlight>
              </a:rPr>
              <a:t> не отправятся, если пользователь пришел не с этого же сайта.</a:t>
            </a:r>
            <a:endParaRPr>
              <a:solidFill>
                <a:schemeClr val="accent2"/>
              </a:solidFill>
              <a:highlight>
                <a:srgbClr val="FFFFFF"/>
              </a:highlight>
            </a:endParaRPr>
          </a:p>
          <a:p>
            <a:pPr marL="0" lvl="0" indent="0" algn="l" rtl="0">
              <a:spcBef>
                <a:spcPts val="1800"/>
              </a:spcBef>
              <a:spcAft>
                <a:spcPts val="0"/>
              </a:spcAft>
              <a:buClr>
                <a:schemeClr val="dk1"/>
              </a:buClr>
              <a:buSzPts val="1100"/>
              <a:buFont typeface="Arial"/>
              <a:buNone/>
            </a:pPr>
            <a:r>
              <a:rPr lang="ru">
                <a:solidFill>
                  <a:schemeClr val="accent2"/>
                </a:solidFill>
                <a:highlight>
                  <a:srgbClr val="FFFFFF"/>
                </a:highlight>
              </a:rPr>
              <a:t>Важно помнить, что cookies не будут пересылаться также при навигации высокого уровня (т.е. даже при переходе по ссылке)</a:t>
            </a:r>
            <a:endParaRPr>
              <a:solidFill>
                <a:schemeClr val="accent2"/>
              </a:solidFill>
              <a:highlight>
                <a:srgbClr val="FFFFFF"/>
              </a:highlight>
            </a:endParaRPr>
          </a:p>
          <a:p>
            <a:pPr marL="0" lvl="0" indent="0" algn="l" rtl="0">
              <a:spcBef>
                <a:spcPts val="1800"/>
              </a:spcBef>
              <a:spcAft>
                <a:spcPts val="1800"/>
              </a:spcAft>
              <a:buNone/>
            </a:pPr>
            <a:r>
              <a:rPr lang="ru">
                <a:solidFill>
                  <a:schemeClr val="accent2"/>
                </a:solidFill>
                <a:highlight>
                  <a:srgbClr val="FFFFFF"/>
                </a:highlight>
              </a:rPr>
              <a:t>Пример: vk.com -&gt; site.com -&gt; cookies не передаются</a:t>
            </a:r>
            <a:endParaRPr>
              <a:solidFill>
                <a:schemeClr val="accent2"/>
              </a:solidFill>
              <a:highlight>
                <a:srgbClr val="FFFFFF"/>
              </a:highlight>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1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CORS</a:t>
            </a:r>
            <a:endParaRPr/>
          </a:p>
        </p:txBody>
      </p:sp>
      <p:sp>
        <p:nvSpPr>
          <p:cNvPr id="678" name="Google Shape;678;p114"/>
          <p:cNvSpPr txBox="1">
            <a:spLocks noGrp="1"/>
          </p:cNvSpPr>
          <p:nvPr>
            <p:ph type="body" idx="1"/>
          </p:nvPr>
        </p:nvSpPr>
        <p:spPr>
          <a:xfrm>
            <a:off x="311700" y="1152475"/>
            <a:ext cx="80607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800"/>
              </a:spcAft>
              <a:buNone/>
            </a:pPr>
            <a:r>
              <a:rPr lang="ru">
                <a:solidFill>
                  <a:schemeClr val="dk1"/>
                </a:solidFill>
              </a:rPr>
              <a:t>Cross-Origin Resource Sharing (CORS) standard — спецификация, позволяющая обойти ограничения, которые Same Origin Policy накладывает на кросс-доменные запросы</a:t>
            </a:r>
            <a:endParaRPr>
              <a:solidFill>
                <a:schemeClr val="dk1"/>
              </a:solidFill>
            </a:endParaRPr>
          </a:p>
        </p:txBody>
      </p:sp>
      <p:pic>
        <p:nvPicPr>
          <p:cNvPr id="2" name="Google Shape;672;p113">
            <a:extLst>
              <a:ext uri="{FF2B5EF4-FFF2-40B4-BE49-F238E27FC236}">
                <a16:creationId xmlns:a16="http://schemas.microsoft.com/office/drawing/2014/main" id="{46B07291-0E8F-F312-2E45-404C2F94B8C7}"/>
              </a:ext>
            </a:extLst>
          </p:cNvPr>
          <p:cNvPicPr preferRelativeResize="0"/>
          <p:nvPr/>
        </p:nvPicPr>
        <p:blipFill>
          <a:blip r:embed="rId3">
            <a:alphaModFix/>
          </a:blip>
          <a:stretch>
            <a:fillRect/>
          </a:stretch>
        </p:blipFill>
        <p:spPr>
          <a:xfrm>
            <a:off x="5296702" y="1861411"/>
            <a:ext cx="3377916" cy="319878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1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CORS (XHR)</a:t>
            </a:r>
            <a:endParaRPr/>
          </a:p>
        </p:txBody>
      </p:sp>
      <p:pic>
        <p:nvPicPr>
          <p:cNvPr id="684" name="Google Shape;684;p115"/>
          <p:cNvPicPr preferRelativeResize="0"/>
          <p:nvPr/>
        </p:nvPicPr>
        <p:blipFill>
          <a:blip r:embed="rId3">
            <a:alphaModFix/>
          </a:blip>
          <a:stretch>
            <a:fillRect/>
          </a:stretch>
        </p:blipFill>
        <p:spPr>
          <a:xfrm>
            <a:off x="152400" y="1770200"/>
            <a:ext cx="8839199" cy="243113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1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CORS (браузер)</a:t>
            </a:r>
            <a:endParaRPr/>
          </a:p>
        </p:txBody>
      </p:sp>
      <p:sp>
        <p:nvSpPr>
          <p:cNvPr id="690" name="Google Shape;690;p116"/>
          <p:cNvSpPr txBox="1">
            <a:spLocks noGrp="1"/>
          </p:cNvSpPr>
          <p:nvPr>
            <p:ph type="body" idx="1"/>
          </p:nvPr>
        </p:nvSpPr>
        <p:spPr>
          <a:xfrm>
            <a:off x="311700" y="1152475"/>
            <a:ext cx="80607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ru">
                <a:solidFill>
                  <a:schemeClr val="dk1"/>
                </a:solidFill>
              </a:rPr>
              <a:t>Браузер играет роль доверенного посредника:</a:t>
            </a:r>
            <a:endParaRPr>
              <a:solidFill>
                <a:schemeClr val="dk1"/>
              </a:solidFill>
            </a:endParaRPr>
          </a:p>
          <a:p>
            <a:pPr marL="457200" lvl="0" indent="-342900" algn="l" rtl="0">
              <a:spcBef>
                <a:spcPts val="900"/>
              </a:spcBef>
              <a:spcAft>
                <a:spcPts val="0"/>
              </a:spcAft>
              <a:buClr>
                <a:schemeClr val="dk1"/>
              </a:buClr>
              <a:buSzPts val="1800"/>
              <a:buChar char="●"/>
            </a:pPr>
            <a:r>
              <a:rPr lang="ru">
                <a:solidFill>
                  <a:schemeClr val="dk1"/>
                </a:solidFill>
              </a:rPr>
              <a:t>Он гарантирует, что к запросу на другой источник добавляется правильный заголовок Origin.</a:t>
            </a:r>
            <a:endParaRPr>
              <a:solidFill>
                <a:schemeClr val="dk1"/>
              </a:solidFill>
            </a:endParaRPr>
          </a:p>
          <a:p>
            <a:pPr marL="457200" lvl="0" indent="-342900" algn="l" rtl="0">
              <a:spcBef>
                <a:spcPts val="0"/>
              </a:spcBef>
              <a:spcAft>
                <a:spcPts val="0"/>
              </a:spcAft>
              <a:buClr>
                <a:schemeClr val="dk1"/>
              </a:buClr>
              <a:buSzPts val="1800"/>
              <a:buChar char="●"/>
            </a:pPr>
            <a:r>
              <a:rPr lang="ru">
                <a:solidFill>
                  <a:schemeClr val="dk1"/>
                </a:solidFill>
              </a:rPr>
              <a:t>Он проверяет наличие разрешающего заголовка </a:t>
            </a:r>
            <a:r>
              <a:rPr lang="ru" b="1">
                <a:solidFill>
                  <a:schemeClr val="dk1"/>
                </a:solidFill>
              </a:rPr>
              <a:t>Access-Control-Allow-Origin</a:t>
            </a:r>
            <a:r>
              <a:rPr lang="ru">
                <a:solidFill>
                  <a:schemeClr val="dk1"/>
                </a:solidFill>
              </a:rPr>
              <a:t> в ответе и, если всё хорошо, то JavaScript получает доступ к ответу сервера, в противном случае – доступ запрещается с ошибкой.</a:t>
            </a:r>
            <a:endParaRPr>
              <a:solidFill>
                <a:schemeClr val="dk1"/>
              </a:solidFill>
            </a:endParaRPr>
          </a:p>
          <a:p>
            <a:pPr marL="0" lvl="0" indent="0" algn="l" rtl="0">
              <a:spcBef>
                <a:spcPts val="2100"/>
              </a:spcBef>
              <a:spcAft>
                <a:spcPts val="900"/>
              </a:spcAft>
              <a:buNone/>
            </a:pPr>
            <a:endParaRPr>
              <a:solidFill>
                <a:schemeClr val="dk1"/>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1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CORS (простые запросы)</a:t>
            </a:r>
            <a:endParaRPr/>
          </a:p>
        </p:txBody>
      </p:sp>
      <p:sp>
        <p:nvSpPr>
          <p:cNvPr id="696" name="Google Shape;696;p117"/>
          <p:cNvSpPr txBox="1">
            <a:spLocks noGrp="1"/>
          </p:cNvSpPr>
          <p:nvPr>
            <p:ph type="body" idx="1"/>
          </p:nvPr>
        </p:nvSpPr>
        <p:spPr>
          <a:xfrm>
            <a:off x="311700" y="1152475"/>
            <a:ext cx="80607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a:solidFill>
                  <a:schemeClr val="dk1"/>
                </a:solidFill>
              </a:rPr>
              <a:t>Запросы считаются простыми, если они удовлетворяют двум условиям:</a:t>
            </a:r>
            <a:endParaRPr>
              <a:solidFill>
                <a:schemeClr val="dk1"/>
              </a:solidFill>
            </a:endParaRPr>
          </a:p>
          <a:p>
            <a:pPr marL="457200" lvl="0" indent="-342900" algn="l" rtl="0">
              <a:spcBef>
                <a:spcPts val="1800"/>
              </a:spcBef>
              <a:spcAft>
                <a:spcPts val="0"/>
              </a:spcAft>
              <a:buClr>
                <a:schemeClr val="dk1"/>
              </a:buClr>
              <a:buSzPts val="1800"/>
              <a:buChar char="●"/>
            </a:pPr>
            <a:r>
              <a:rPr lang="ru">
                <a:solidFill>
                  <a:schemeClr val="dk1"/>
                </a:solidFill>
              </a:rPr>
              <a:t>Простой метод: GET, POST или HEAD</a:t>
            </a:r>
            <a:endParaRPr>
              <a:solidFill>
                <a:schemeClr val="dk1"/>
              </a:solidFill>
            </a:endParaRPr>
          </a:p>
          <a:p>
            <a:pPr marL="457200" lvl="0" indent="-342900" algn="l" rtl="0">
              <a:spcBef>
                <a:spcPts val="0"/>
              </a:spcBef>
              <a:spcAft>
                <a:spcPts val="0"/>
              </a:spcAft>
              <a:buClr>
                <a:schemeClr val="dk1"/>
              </a:buClr>
              <a:buSzPts val="1800"/>
              <a:buChar char="●"/>
            </a:pPr>
            <a:r>
              <a:rPr lang="ru">
                <a:solidFill>
                  <a:schemeClr val="dk1"/>
                </a:solidFill>
              </a:rPr>
              <a:t>Простые заголовки</a:t>
            </a:r>
            <a:endParaRPr>
              <a:solidFill>
                <a:schemeClr val="dk1"/>
              </a:solidFill>
            </a:endParaRPr>
          </a:p>
          <a:p>
            <a:pPr marL="914400" lvl="1" indent="-317500" algn="l" rtl="0">
              <a:spcBef>
                <a:spcPts val="0"/>
              </a:spcBef>
              <a:spcAft>
                <a:spcPts val="0"/>
              </a:spcAft>
              <a:buClr>
                <a:schemeClr val="dk1"/>
              </a:buClr>
              <a:buSzPts val="1400"/>
              <a:buChar char="○"/>
            </a:pPr>
            <a:r>
              <a:rPr lang="ru">
                <a:solidFill>
                  <a:schemeClr val="dk1"/>
                </a:solidFill>
              </a:rPr>
              <a:t>Acceps</a:t>
            </a:r>
            <a:endParaRPr>
              <a:solidFill>
                <a:schemeClr val="dk1"/>
              </a:solidFill>
            </a:endParaRPr>
          </a:p>
          <a:p>
            <a:pPr marL="914400" lvl="1" indent="-317500" algn="l" rtl="0">
              <a:spcBef>
                <a:spcPts val="0"/>
              </a:spcBef>
              <a:spcAft>
                <a:spcPts val="0"/>
              </a:spcAft>
              <a:buClr>
                <a:schemeClr val="dk1"/>
              </a:buClr>
              <a:buSzPts val="1400"/>
              <a:buChar char="○"/>
            </a:pPr>
            <a:r>
              <a:rPr lang="ru">
                <a:solidFill>
                  <a:schemeClr val="dk1"/>
                </a:solidFill>
              </a:rPr>
              <a:t>Accept-Language</a:t>
            </a:r>
            <a:endParaRPr>
              <a:solidFill>
                <a:schemeClr val="dk1"/>
              </a:solidFill>
            </a:endParaRPr>
          </a:p>
          <a:p>
            <a:pPr marL="914400" lvl="1" indent="-317500" algn="l" rtl="0">
              <a:spcBef>
                <a:spcPts val="0"/>
              </a:spcBef>
              <a:spcAft>
                <a:spcPts val="0"/>
              </a:spcAft>
              <a:buClr>
                <a:schemeClr val="dk1"/>
              </a:buClr>
              <a:buSzPts val="1400"/>
              <a:buChar char="○"/>
            </a:pPr>
            <a:r>
              <a:rPr lang="ru">
                <a:solidFill>
                  <a:schemeClr val="dk1"/>
                </a:solidFill>
              </a:rPr>
              <a:t>Content-Language</a:t>
            </a:r>
            <a:endParaRPr>
              <a:solidFill>
                <a:schemeClr val="dk1"/>
              </a:solidFill>
            </a:endParaRPr>
          </a:p>
          <a:p>
            <a:pPr marL="914400" lvl="1" indent="-317500" algn="l" rtl="0">
              <a:spcBef>
                <a:spcPts val="0"/>
              </a:spcBef>
              <a:spcAft>
                <a:spcPts val="0"/>
              </a:spcAft>
              <a:buClr>
                <a:schemeClr val="dk1"/>
              </a:buClr>
              <a:buSzPts val="1400"/>
              <a:buChar char="○"/>
            </a:pPr>
            <a:r>
              <a:rPr lang="ru">
                <a:solidFill>
                  <a:schemeClr val="dk1"/>
                </a:solidFill>
              </a:rPr>
              <a:t>Content-Type</a:t>
            </a:r>
            <a:endParaRPr>
              <a:solidFill>
                <a:schemeClr val="dk1"/>
              </a:solidFill>
            </a:endParaRPr>
          </a:p>
          <a:p>
            <a:pPr marL="1371600" lvl="2" indent="-317500" algn="l" rtl="0">
              <a:spcBef>
                <a:spcPts val="0"/>
              </a:spcBef>
              <a:spcAft>
                <a:spcPts val="0"/>
              </a:spcAft>
              <a:buClr>
                <a:schemeClr val="dk1"/>
              </a:buClr>
              <a:buSzPts val="1400"/>
              <a:buChar char="■"/>
            </a:pPr>
            <a:r>
              <a:rPr lang="ru">
                <a:solidFill>
                  <a:schemeClr val="dk1"/>
                </a:solidFill>
              </a:rPr>
              <a:t>application/x-www-form-urlencoded</a:t>
            </a:r>
            <a:endParaRPr>
              <a:solidFill>
                <a:schemeClr val="dk1"/>
              </a:solidFill>
            </a:endParaRPr>
          </a:p>
          <a:p>
            <a:pPr marL="1371600" lvl="2" indent="-317500" algn="l" rtl="0">
              <a:spcBef>
                <a:spcPts val="0"/>
              </a:spcBef>
              <a:spcAft>
                <a:spcPts val="0"/>
              </a:spcAft>
              <a:buClr>
                <a:schemeClr val="dk1"/>
              </a:buClr>
              <a:buSzPts val="1400"/>
              <a:buChar char="■"/>
            </a:pPr>
            <a:r>
              <a:rPr lang="ru">
                <a:solidFill>
                  <a:schemeClr val="dk1"/>
                </a:solidFill>
              </a:rPr>
              <a:t>multipart/form-data</a:t>
            </a:r>
            <a:endParaRPr>
              <a:solidFill>
                <a:schemeClr val="dk1"/>
              </a:solidFill>
            </a:endParaRPr>
          </a:p>
          <a:p>
            <a:pPr marL="1371600" lvl="2" indent="-317500" algn="l" rtl="0">
              <a:spcBef>
                <a:spcPts val="0"/>
              </a:spcBef>
              <a:spcAft>
                <a:spcPts val="0"/>
              </a:spcAft>
              <a:buClr>
                <a:schemeClr val="dk1"/>
              </a:buClr>
              <a:buSzPts val="1400"/>
              <a:buChar char="■"/>
            </a:pPr>
            <a:r>
              <a:rPr lang="ru">
                <a:solidFill>
                  <a:schemeClr val="dk1"/>
                </a:solidFill>
              </a:rPr>
              <a:t>text/plain</a:t>
            </a:r>
            <a:endParaRPr>
              <a:solidFill>
                <a:schemeClr val="dk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3199</Words>
  <Application>Microsoft Macintosh PowerPoint</Application>
  <PresentationFormat>Экран (16:9)</PresentationFormat>
  <Paragraphs>348</Paragraphs>
  <Slides>114</Slides>
  <Notes>114</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114</vt:i4>
      </vt:variant>
    </vt:vector>
  </HeadingPairs>
  <TitlesOfParts>
    <vt:vector size="118" baseType="lpstr">
      <vt:lpstr>Arial</vt:lpstr>
      <vt:lpstr>Roboto Mono</vt:lpstr>
      <vt:lpstr>Roboto</vt:lpstr>
      <vt:lpstr>Simple Light</vt:lpstr>
      <vt:lpstr>Лекция 4</vt:lpstr>
      <vt:lpstr>Повторение - мать учения</vt:lpstr>
      <vt:lpstr>Базовый сценарий работы web-приложения</vt:lpstr>
      <vt:lpstr>URL - unified resource locator</vt:lpstr>
      <vt:lpstr>Документы</vt:lpstr>
      <vt:lpstr>Документы</vt:lpstr>
      <vt:lpstr>Ресурсы</vt:lpstr>
      <vt:lpstr>Ресурсы</vt:lpstr>
      <vt:lpstr>Протоколы</vt:lpstr>
      <vt:lpstr>HTTP - HyperText Transfer Protocol</vt:lpstr>
      <vt:lpstr>Структура HTTP-запроса</vt:lpstr>
      <vt:lpstr>Структура HTTP-ответа</vt:lpstr>
      <vt:lpstr>Пример HTTP-запроса</vt:lpstr>
      <vt:lpstr>Пример HTTP-ответа </vt:lpstr>
      <vt:lpstr>“Пользователь вводит ссылку в браузер…”</vt:lpstr>
      <vt:lpstr>Поиск сервера</vt:lpstr>
      <vt:lpstr>Оптимизация поиска</vt:lpstr>
      <vt:lpstr>DNS-сервер</vt:lpstr>
      <vt:lpstr>Устанавливается соединение</vt:lpstr>
      <vt:lpstr>Тройное рукопожатие</vt:lpstr>
      <vt:lpstr>Остальные шаги</vt:lpstr>
      <vt:lpstr>Как происходит рендер (кратко)</vt:lpstr>
      <vt:lpstr>Критические этапы рендера</vt:lpstr>
      <vt:lpstr>Критические этапы рендера</vt:lpstr>
      <vt:lpstr>Критические этапы рендера (базово)</vt:lpstr>
      <vt:lpstr>Document Object Model</vt:lpstr>
      <vt:lpstr>CSS Object Model</vt:lpstr>
      <vt:lpstr>Дерево рендера (Render Tree)</vt:lpstr>
      <vt:lpstr>Компоновка (layout)</vt:lpstr>
      <vt:lpstr>Отрисовка (paint)</vt:lpstr>
      <vt:lpstr>Клиент-серверная модель</vt:lpstr>
      <vt:lpstr>Клиент-сервер</vt:lpstr>
      <vt:lpstr>Клиент-сервер</vt:lpstr>
      <vt:lpstr>История веб-приложения</vt:lpstr>
      <vt:lpstr>Статические веб-страницы</vt:lpstr>
      <vt:lpstr>Статические веб-страницы</vt:lpstr>
      <vt:lpstr>Динамические веб-сервисы</vt:lpstr>
      <vt:lpstr>Динамические веб-сервисы</vt:lpstr>
      <vt:lpstr>Веб-приложения</vt:lpstr>
      <vt:lpstr>Динамические веб-сервисы</vt:lpstr>
      <vt:lpstr>Презентация PowerPoint</vt:lpstr>
      <vt:lpstr>Node &amp;&amp; Npm</vt:lpstr>
      <vt:lpstr>Что находится внутри браузера?</vt:lpstr>
      <vt:lpstr>Ограничения JS в браузере</vt:lpstr>
      <vt:lpstr>Node.js</vt:lpstr>
      <vt:lpstr>Npm</vt:lpstr>
      <vt:lpstr>Как подключить библиотеки</vt:lpstr>
      <vt:lpstr>Npm (как работает)</vt:lpstr>
      <vt:lpstr>Npm (создаем свой модуль)</vt:lpstr>
      <vt:lpstr>Npm (создаем свой модуль)</vt:lpstr>
      <vt:lpstr>Работа с сетью</vt:lpstr>
      <vt:lpstr>Протокол HTTP</vt:lpstr>
      <vt:lpstr>Ajax</vt:lpstr>
      <vt:lpstr>Что передаем по сети</vt:lpstr>
      <vt:lpstr>JSON</vt:lpstr>
      <vt:lpstr>Blob </vt:lpstr>
      <vt:lpstr>FormData</vt:lpstr>
      <vt:lpstr>XMLHttpRequest</vt:lpstr>
      <vt:lpstr>XMLHttpRequest </vt:lpstr>
      <vt:lpstr>1. XMLHttpRequest (создаем)</vt:lpstr>
      <vt:lpstr>2. XMLHttpRequest (инициализируем)</vt:lpstr>
      <vt:lpstr>3. XMLHttpRequest (посылаем запрос)</vt:lpstr>
      <vt:lpstr>4. XMLHttpRequest (слушаем ответ)</vt:lpstr>
      <vt:lpstr>XMLHttpRequest (слушаем ответ)</vt:lpstr>
      <vt:lpstr>XMLHttpRequest (асинхронный запрос)</vt:lpstr>
      <vt:lpstr>XMLHttpRequest (синхронный запрос)</vt:lpstr>
      <vt:lpstr>XMLHttpRequest (тип ответа)</vt:lpstr>
      <vt:lpstr>XMLHttpRequest (состояние запроса)</vt:lpstr>
      <vt:lpstr>XMLHttpRequest (отмена запроса)</vt:lpstr>
      <vt:lpstr>XMLHttpRequest (HTTP-заголовки)</vt:lpstr>
      <vt:lpstr>XMLHttpRequest (POST-запрос)</vt:lpstr>
      <vt:lpstr>XMLHttpRequest (POST-запрос)</vt:lpstr>
      <vt:lpstr>XMLHttpRequest (прогресс отправки)</vt:lpstr>
      <vt:lpstr>Cookie</vt:lpstr>
      <vt:lpstr>Презентация PowerPoint</vt:lpstr>
      <vt:lpstr>Cookie</vt:lpstr>
      <vt:lpstr>Cookie (спецификация)</vt:lpstr>
      <vt:lpstr>1. Cookie (клиент -&gt; сервер)</vt:lpstr>
      <vt:lpstr>2. Cookie (клиент &lt;- сервер)</vt:lpstr>
      <vt:lpstr>3. Cookie (клиент -&gt; сервер)</vt:lpstr>
      <vt:lpstr>4. Cookie (клиент -&gt; сервер)</vt:lpstr>
      <vt:lpstr>5. Cookie (клиент -&gt; сервер)</vt:lpstr>
      <vt:lpstr>Cookie (использование)</vt:lpstr>
      <vt:lpstr>Cookie (параметры)</vt:lpstr>
      <vt:lpstr>Cookie (JavaScript)</vt:lpstr>
      <vt:lpstr>Cookie (XHR)</vt:lpstr>
      <vt:lpstr>Same Origin Policy</vt:lpstr>
      <vt:lpstr>Same Origin Policy</vt:lpstr>
      <vt:lpstr>Same Origin Policy (источник)</vt:lpstr>
      <vt:lpstr>Same Origin Policy (одинаковый источник)</vt:lpstr>
      <vt:lpstr>Same Origin Policy (разные источник)</vt:lpstr>
      <vt:lpstr>Same Origin Policy (типы взаимодействия с ресурсами)</vt:lpstr>
      <vt:lpstr>Same Origin Policy (типы взаимодействия с ресурсами)</vt:lpstr>
      <vt:lpstr>Cookie (samesite)</vt:lpstr>
      <vt:lpstr>Cookie (strict)</vt:lpstr>
      <vt:lpstr>CORS</vt:lpstr>
      <vt:lpstr>CORS (XHR)</vt:lpstr>
      <vt:lpstr>CORS (браузер)</vt:lpstr>
      <vt:lpstr>CORS (простые запросы)</vt:lpstr>
      <vt:lpstr>CORS (простые запросы)</vt:lpstr>
      <vt:lpstr>1. CORS (запрос сервиса)</vt:lpstr>
      <vt:lpstr>2. CORS (ответ сервиса)</vt:lpstr>
      <vt:lpstr>CORS (непростые запросы)</vt:lpstr>
      <vt:lpstr>CORS (непростые запросы)</vt:lpstr>
      <vt:lpstr>CORS (OPTIONS запрос)</vt:lpstr>
      <vt:lpstr>CORS (OPTIONS запрос)</vt:lpstr>
      <vt:lpstr>CORS (непростые запросы)</vt:lpstr>
      <vt:lpstr>1. CORS (предзапрос сервиса)</vt:lpstr>
      <vt:lpstr>2. CORS (ответ сервиса на предзапрос)</vt:lpstr>
      <vt:lpstr>3. CORS (запрос сервиса)</vt:lpstr>
      <vt:lpstr>4. CORS (ответ сервиса)</vt:lpstr>
      <vt:lpstr>CORS (дополнительные заголовки)</vt:lpstr>
      <vt:lpstr>CORS (данные авторизации)</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Лекция 4</dc:title>
  <cp:lastModifiedBy>Microsoft Office User</cp:lastModifiedBy>
  <cp:revision>1</cp:revision>
  <dcterms:modified xsi:type="dcterms:W3CDTF">2025-03-24T12:00:06Z</dcterms:modified>
</cp:coreProperties>
</file>